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2"/>
  </p:notesMasterIdLst>
  <p:sldIdLst>
    <p:sldId id="276" r:id="rId2"/>
    <p:sldId id="266" r:id="rId3"/>
    <p:sldId id="257" r:id="rId4"/>
    <p:sldId id="256" r:id="rId5"/>
    <p:sldId id="258" r:id="rId6"/>
    <p:sldId id="259" r:id="rId7"/>
    <p:sldId id="260" r:id="rId8"/>
    <p:sldId id="261" r:id="rId9"/>
    <p:sldId id="265" r:id="rId10"/>
    <p:sldId id="262" r:id="rId11"/>
    <p:sldId id="263"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BF20D3-A65E-4290-8EF9-846CC6697984}">
          <p14:sldIdLst>
            <p14:sldId id="276"/>
            <p14:sldId id="266"/>
            <p14:sldId id="257"/>
            <p14:sldId id="256"/>
            <p14:sldId id="258"/>
            <p14:sldId id="259"/>
            <p14:sldId id="260"/>
            <p14:sldId id="261"/>
            <p14:sldId id="265"/>
            <p14:sldId id="262"/>
            <p14:sldId id="263"/>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80E14-AC02-4303-9B41-A3A1CF31F0D8}" type="datetimeFigureOut">
              <a:rPr lang="en-GB" smtClean="0"/>
              <a:t>15/11/2022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6C671-6A6D-4C5A-B8C4-C14D66954FDE}" type="slidenum">
              <a:rPr lang="en-GB" smtClean="0"/>
              <a:t>‹#›</a:t>
            </a:fld>
            <a:endParaRPr lang="en-GB"/>
          </a:p>
        </p:txBody>
      </p:sp>
    </p:spTree>
    <p:extLst>
      <p:ext uri="{BB962C8B-B14F-4D97-AF65-F5344CB8AC3E}">
        <p14:creationId xmlns:p14="http://schemas.microsoft.com/office/powerpoint/2010/main" val="47908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FF64E01-C7DA-4348-80D0-5A6AAEEAC650}" type="datetimeFigureOut">
              <a:rPr lang="en-GB" smtClean="0"/>
              <a:t>15/11/2022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156521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181453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43309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380063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6863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4152648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392225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349153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252419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64E01-C7DA-4348-80D0-5A6AAEEAC650}"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266651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64E01-C7DA-4348-80D0-5A6AAEEAC650}" type="datetimeFigureOut">
              <a:rPr lang="en-GB" smtClean="0"/>
              <a:t>15/11/2022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19298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F64E01-C7DA-4348-80D0-5A6AAEEAC650}" type="datetimeFigureOut">
              <a:rPr lang="en-GB" smtClean="0"/>
              <a:t>15/11/2022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112510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64E01-C7DA-4348-80D0-5A6AAEEAC650}" type="datetimeFigureOut">
              <a:rPr lang="en-GB" smtClean="0"/>
              <a:t>15/11/2022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374807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64E01-C7DA-4348-80D0-5A6AAEEAC650}" type="datetimeFigureOut">
              <a:rPr lang="en-GB" smtClean="0"/>
              <a:t>15/11/2022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17708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64E01-C7DA-4348-80D0-5A6AAEEAC650}" type="datetimeFigureOut">
              <a:rPr lang="en-GB" smtClean="0"/>
              <a:t>15/11/2022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356242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64E01-C7DA-4348-80D0-5A6AAEEAC650}" type="datetimeFigureOut">
              <a:rPr lang="en-GB" smtClean="0"/>
              <a:t>15/11/2022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DDA6A-7CE8-4860-BF02-FE08315184F6}" type="slidenum">
              <a:rPr lang="en-GB" smtClean="0"/>
              <a:t>‹#›</a:t>
            </a:fld>
            <a:endParaRPr lang="en-GB"/>
          </a:p>
        </p:txBody>
      </p:sp>
    </p:spTree>
    <p:extLst>
      <p:ext uri="{BB962C8B-B14F-4D97-AF65-F5344CB8AC3E}">
        <p14:creationId xmlns:p14="http://schemas.microsoft.com/office/powerpoint/2010/main" val="400330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FF64E01-C7DA-4348-80D0-5A6AAEEAC650}" type="datetimeFigureOut">
              <a:rPr lang="en-GB" smtClean="0"/>
              <a:t>15/11/2022</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FBDDA6A-7CE8-4860-BF02-FE08315184F6}" type="slidenum">
              <a:rPr lang="en-GB" smtClean="0"/>
              <a:t>‹#›</a:t>
            </a:fld>
            <a:endParaRPr lang="en-GB"/>
          </a:p>
        </p:txBody>
      </p:sp>
    </p:spTree>
    <p:extLst>
      <p:ext uri="{BB962C8B-B14F-4D97-AF65-F5344CB8AC3E}">
        <p14:creationId xmlns:p14="http://schemas.microsoft.com/office/powerpoint/2010/main" val="743927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dirty="0" smtClean="0"/>
              <a:t>Плазмаклеточни дискразии</a:t>
            </a:r>
            <a:endParaRPr lang="en-US" dirty="0"/>
          </a:p>
        </p:txBody>
      </p:sp>
      <p:sp>
        <p:nvSpPr>
          <p:cNvPr id="3" name="Subtitle 2"/>
          <p:cNvSpPr>
            <a:spLocks noGrp="1"/>
          </p:cNvSpPr>
          <p:nvPr>
            <p:ph type="subTitle" idx="1"/>
          </p:nvPr>
        </p:nvSpPr>
        <p:spPr/>
        <p:txBody>
          <a:bodyPr/>
          <a:lstStyle/>
          <a:p>
            <a:r>
              <a:rPr lang="mk-MK" dirty="0" smtClean="0"/>
              <a:t>Др. Душко Дуковски</a:t>
            </a:r>
          </a:p>
          <a:p>
            <a:r>
              <a:rPr lang="mk-MK" dirty="0" smtClean="0"/>
              <a:t>ЈЗУУ Клиника за хематологија - Скопје</a:t>
            </a:r>
            <a:endParaRPr lang="en-US" dirty="0"/>
          </a:p>
        </p:txBody>
      </p:sp>
      <p:pic>
        <p:nvPicPr>
          <p:cNvPr id="4" name="Picture 3">
            <a:extLst>
              <a:ext uri="{FF2B5EF4-FFF2-40B4-BE49-F238E27FC236}">
                <a16:creationId xmlns:a16="http://schemas.microsoft.com/office/drawing/2014/main" id="{46B3D39E-D5CF-AA61-EAF7-21BCF4754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2310570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1342-6E8F-A7EE-6E57-11FA3858F61A}"/>
              </a:ext>
            </a:extLst>
          </p:cNvPr>
          <p:cNvSpPr>
            <a:spLocks noGrp="1"/>
          </p:cNvSpPr>
          <p:nvPr>
            <p:ph type="title"/>
          </p:nvPr>
        </p:nvSpPr>
        <p:spPr>
          <a:xfrm>
            <a:off x="759791" y="97076"/>
            <a:ext cx="10231793" cy="1507067"/>
          </a:xfrm>
        </p:spPr>
        <p:txBody>
          <a:bodyPr/>
          <a:lstStyle/>
          <a:p>
            <a:r>
              <a:rPr lang="mk-MK" dirty="0"/>
              <a:t>Стратегија на Ран тераписки пристап </a:t>
            </a:r>
            <a:endParaRPr lang="en-GB" dirty="0"/>
          </a:p>
        </p:txBody>
      </p:sp>
      <p:graphicFrame>
        <p:nvGraphicFramePr>
          <p:cNvPr id="4" name="Table 4">
            <a:extLst>
              <a:ext uri="{FF2B5EF4-FFF2-40B4-BE49-F238E27FC236}">
                <a16:creationId xmlns:a16="http://schemas.microsoft.com/office/drawing/2014/main" id="{AD6644A0-47CF-F262-3878-2FA65307F313}"/>
              </a:ext>
            </a:extLst>
          </p:cNvPr>
          <p:cNvGraphicFramePr>
            <a:graphicFrameLocks noGrp="1"/>
          </p:cNvGraphicFramePr>
          <p:nvPr>
            <p:extLst>
              <p:ext uri="{D42A27DB-BD31-4B8C-83A1-F6EECF244321}">
                <p14:modId xmlns:p14="http://schemas.microsoft.com/office/powerpoint/2010/main" val="3295126855"/>
              </p:ext>
            </p:extLst>
          </p:nvPr>
        </p:nvGraphicFramePr>
        <p:xfrm>
          <a:off x="759791" y="1351722"/>
          <a:ext cx="10672420" cy="3447460"/>
        </p:xfrm>
        <a:graphic>
          <a:graphicData uri="http://schemas.openxmlformats.org/drawingml/2006/table">
            <a:tbl>
              <a:tblPr firstRow="1" bandRow="1">
                <a:tableStyleId>{5C22544A-7EE6-4342-B048-85BDC9FD1C3A}</a:tableStyleId>
              </a:tblPr>
              <a:tblGrid>
                <a:gridCol w="2668105">
                  <a:extLst>
                    <a:ext uri="{9D8B030D-6E8A-4147-A177-3AD203B41FA5}">
                      <a16:colId xmlns:a16="http://schemas.microsoft.com/office/drawing/2014/main" val="497696401"/>
                    </a:ext>
                  </a:extLst>
                </a:gridCol>
                <a:gridCol w="2668105">
                  <a:extLst>
                    <a:ext uri="{9D8B030D-6E8A-4147-A177-3AD203B41FA5}">
                      <a16:colId xmlns:a16="http://schemas.microsoft.com/office/drawing/2014/main" val="188074191"/>
                    </a:ext>
                  </a:extLst>
                </a:gridCol>
                <a:gridCol w="2668105">
                  <a:extLst>
                    <a:ext uri="{9D8B030D-6E8A-4147-A177-3AD203B41FA5}">
                      <a16:colId xmlns:a16="http://schemas.microsoft.com/office/drawing/2014/main" val="2862413994"/>
                    </a:ext>
                  </a:extLst>
                </a:gridCol>
                <a:gridCol w="2668105">
                  <a:extLst>
                    <a:ext uri="{9D8B030D-6E8A-4147-A177-3AD203B41FA5}">
                      <a16:colId xmlns:a16="http://schemas.microsoft.com/office/drawing/2014/main" val="3102527090"/>
                    </a:ext>
                  </a:extLst>
                </a:gridCol>
              </a:tblGrid>
              <a:tr h="861865">
                <a:tc>
                  <a:txBody>
                    <a:bodyPr/>
                    <a:lstStyle/>
                    <a:p>
                      <a:pPr algn="ctr"/>
                      <a:r>
                        <a:rPr lang="mk-MK" dirty="0"/>
                        <a:t>Тераписки пристап</a:t>
                      </a:r>
                      <a:endParaRPr lang="en-GB" dirty="0"/>
                    </a:p>
                  </a:txBody>
                  <a:tcPr/>
                </a:tc>
                <a:tc>
                  <a:txBody>
                    <a:bodyPr/>
                    <a:lstStyle/>
                    <a:p>
                      <a:pPr algn="ctr"/>
                      <a:r>
                        <a:rPr lang="en-GB" dirty="0">
                          <a:solidFill>
                            <a:srgbClr val="C00000"/>
                          </a:solidFill>
                        </a:rPr>
                        <a:t>ORR %</a:t>
                      </a:r>
                    </a:p>
                  </a:txBody>
                  <a:tcPr/>
                </a:tc>
                <a:tc>
                  <a:txBody>
                    <a:bodyPr/>
                    <a:lstStyle/>
                    <a:p>
                      <a:pPr algn="ctr"/>
                      <a:r>
                        <a:rPr lang="en-GB" dirty="0">
                          <a:solidFill>
                            <a:srgbClr val="C00000"/>
                          </a:solidFill>
                        </a:rPr>
                        <a:t>TTP</a:t>
                      </a:r>
                    </a:p>
                  </a:txBody>
                  <a:tcPr/>
                </a:tc>
                <a:tc>
                  <a:txBody>
                    <a:bodyPr/>
                    <a:lstStyle/>
                    <a:p>
                      <a:pPr algn="ctr"/>
                      <a:r>
                        <a:rPr lang="en-GB" dirty="0">
                          <a:solidFill>
                            <a:srgbClr val="C00000"/>
                          </a:solidFill>
                        </a:rPr>
                        <a:t>OS</a:t>
                      </a:r>
                    </a:p>
                  </a:txBody>
                  <a:tcPr/>
                </a:tc>
                <a:extLst>
                  <a:ext uri="{0D108BD9-81ED-4DB2-BD59-A6C34878D82A}">
                    <a16:rowId xmlns:a16="http://schemas.microsoft.com/office/drawing/2014/main" val="1624007274"/>
                  </a:ext>
                </a:extLst>
              </a:tr>
              <a:tr h="861865">
                <a:tc>
                  <a:txBody>
                    <a:bodyPr/>
                    <a:lstStyle/>
                    <a:p>
                      <a:pPr algn="ctr"/>
                      <a:r>
                        <a:rPr lang="mk-MK" dirty="0"/>
                        <a:t>Рано </a:t>
                      </a:r>
                      <a:r>
                        <a:rPr lang="en-GB" dirty="0"/>
                        <a:t>MP vs </a:t>
                      </a:r>
                      <a:r>
                        <a:rPr lang="mk-MK" dirty="0"/>
                        <a:t>одложен </a:t>
                      </a:r>
                      <a:r>
                        <a:rPr lang="en-GB" dirty="0"/>
                        <a:t>MP</a:t>
                      </a:r>
                    </a:p>
                  </a:txBody>
                  <a:tcPr/>
                </a:tc>
                <a:tc>
                  <a:txBody>
                    <a:bodyPr/>
                    <a:lstStyle/>
                    <a:p>
                      <a:pPr algn="ctr"/>
                      <a:r>
                        <a:rPr lang="mk-MK" dirty="0"/>
                        <a:t>Без разлика</a:t>
                      </a:r>
                      <a:endParaRPr lang="en-GB" dirty="0"/>
                    </a:p>
                  </a:txBody>
                  <a:tcPr/>
                </a:tc>
                <a:tc>
                  <a:txBody>
                    <a:bodyPr/>
                    <a:lstStyle/>
                    <a:p>
                      <a:pPr algn="ctr"/>
                      <a:r>
                        <a:rPr lang="mk-MK" dirty="0"/>
                        <a:t>Без бенефит</a:t>
                      </a:r>
                      <a:endParaRPr lang="en-GB" dirty="0"/>
                    </a:p>
                  </a:txBody>
                  <a:tcPr/>
                </a:tc>
                <a:tc>
                  <a:txBody>
                    <a:bodyPr/>
                    <a:lstStyle/>
                    <a:p>
                      <a:pPr algn="ctr"/>
                      <a:r>
                        <a:rPr lang="mk-MK" dirty="0"/>
                        <a:t>Без бенефит</a:t>
                      </a:r>
                      <a:endParaRPr lang="en-GB" dirty="0"/>
                    </a:p>
                  </a:txBody>
                  <a:tcPr/>
                </a:tc>
                <a:extLst>
                  <a:ext uri="{0D108BD9-81ED-4DB2-BD59-A6C34878D82A}">
                    <a16:rowId xmlns:a16="http://schemas.microsoft.com/office/drawing/2014/main" val="2035210531"/>
                  </a:ext>
                </a:extLst>
              </a:tr>
              <a:tr h="861865">
                <a:tc>
                  <a:txBody>
                    <a:bodyPr/>
                    <a:lstStyle/>
                    <a:p>
                      <a:pPr algn="ctr"/>
                      <a:r>
                        <a:rPr lang="mk-MK" dirty="0"/>
                        <a:t>Бисофосфонати </a:t>
                      </a:r>
                      <a:r>
                        <a:rPr lang="en-GB" dirty="0"/>
                        <a:t>vs </a:t>
                      </a:r>
                      <a:r>
                        <a:rPr lang="mk-MK" dirty="0"/>
                        <a:t>опсервација </a:t>
                      </a:r>
                      <a:endParaRPr lang="en-GB" dirty="0"/>
                    </a:p>
                  </a:txBody>
                  <a:tcPr/>
                </a:tc>
                <a:tc>
                  <a:txBody>
                    <a:bodyPr/>
                    <a:lstStyle/>
                    <a:p>
                      <a:pPr algn="ctr"/>
                      <a:r>
                        <a:rPr lang="mk-MK" dirty="0"/>
                        <a:t>/</a:t>
                      </a:r>
                      <a:endParaRPr lang="en-GB" dirty="0"/>
                    </a:p>
                  </a:txBody>
                  <a:tcPr/>
                </a:tc>
                <a:tc>
                  <a:txBody>
                    <a:bodyPr/>
                    <a:lstStyle/>
                    <a:p>
                      <a:pPr algn="ctr"/>
                      <a:r>
                        <a:rPr lang="mk-MK" dirty="0"/>
                        <a:t>Без бенефит</a:t>
                      </a:r>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k-MK" dirty="0"/>
                        <a:t>Без бенефит</a:t>
                      </a:r>
                      <a:endParaRPr lang="en-GB" dirty="0"/>
                    </a:p>
                    <a:p>
                      <a:pPr algn="ctr"/>
                      <a:endParaRPr lang="en-GB" dirty="0"/>
                    </a:p>
                  </a:txBody>
                  <a:tcPr/>
                </a:tc>
                <a:extLst>
                  <a:ext uri="{0D108BD9-81ED-4DB2-BD59-A6C34878D82A}">
                    <a16:rowId xmlns:a16="http://schemas.microsoft.com/office/drawing/2014/main" val="741351457"/>
                  </a:ext>
                </a:extLst>
              </a:tr>
              <a:tr h="861865">
                <a:tc>
                  <a:txBody>
                    <a:bodyPr/>
                    <a:lstStyle/>
                    <a:p>
                      <a:pPr algn="ctr"/>
                      <a:r>
                        <a:rPr lang="en-GB" dirty="0" err="1"/>
                        <a:t>Thalidomide+Zol</a:t>
                      </a:r>
                      <a:r>
                        <a:rPr lang="en-GB" dirty="0"/>
                        <a:t> vs </a:t>
                      </a:r>
                      <a:r>
                        <a:rPr lang="en-GB" dirty="0" err="1"/>
                        <a:t>Zol</a:t>
                      </a:r>
                      <a:r>
                        <a:rPr lang="en-GB" dirty="0"/>
                        <a:t> </a:t>
                      </a:r>
                    </a:p>
                  </a:txBody>
                  <a:tcPr/>
                </a:tc>
                <a:tc>
                  <a:txBody>
                    <a:bodyPr/>
                    <a:lstStyle/>
                    <a:p>
                      <a:pPr algn="ctr"/>
                      <a:r>
                        <a:rPr lang="mk-MK" dirty="0"/>
                        <a:t>37</a:t>
                      </a:r>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k-MK" dirty="0"/>
                        <a:t>Без бенефит</a:t>
                      </a:r>
                      <a:endParaRPr lang="en-GB" dirty="0"/>
                    </a:p>
                    <a:p>
                      <a:pPr algn="ctr"/>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k-MK" dirty="0"/>
                        <a:t>Без бенефит</a:t>
                      </a:r>
                      <a:endParaRPr lang="en-GB" dirty="0"/>
                    </a:p>
                    <a:p>
                      <a:pPr algn="ctr"/>
                      <a:endParaRPr lang="en-GB" dirty="0"/>
                    </a:p>
                  </a:txBody>
                  <a:tcPr/>
                </a:tc>
                <a:extLst>
                  <a:ext uri="{0D108BD9-81ED-4DB2-BD59-A6C34878D82A}">
                    <a16:rowId xmlns:a16="http://schemas.microsoft.com/office/drawing/2014/main" val="1366186309"/>
                  </a:ext>
                </a:extLst>
              </a:tr>
            </a:tbl>
          </a:graphicData>
        </a:graphic>
      </p:graphicFrame>
      <p:sp>
        <p:nvSpPr>
          <p:cNvPr id="5" name="TextBox 4">
            <a:extLst>
              <a:ext uri="{FF2B5EF4-FFF2-40B4-BE49-F238E27FC236}">
                <a16:creationId xmlns:a16="http://schemas.microsoft.com/office/drawing/2014/main" id="{DED88135-6BA0-C4F7-32AD-48DCE2433D78}"/>
              </a:ext>
            </a:extLst>
          </p:cNvPr>
          <p:cNvSpPr txBox="1"/>
          <p:nvPr/>
        </p:nvSpPr>
        <p:spPr>
          <a:xfrm>
            <a:off x="421178" y="5327374"/>
            <a:ext cx="11312675" cy="1200329"/>
          </a:xfrm>
          <a:prstGeom prst="rect">
            <a:avLst/>
          </a:prstGeom>
          <a:noFill/>
        </p:spPr>
        <p:txBody>
          <a:bodyPr wrap="square" rtlCol="0">
            <a:spAutoFit/>
          </a:bodyPr>
          <a:lstStyle/>
          <a:p>
            <a:pPr marL="285750" indent="-285750">
              <a:buFont typeface="Wingdings" panose="05000000000000000000" pitchFamily="2" charset="2"/>
              <a:buChar char="v"/>
            </a:pPr>
            <a:r>
              <a:rPr lang="mk-MK" dirty="0"/>
              <a:t>Резултатите од студиите не укажуваат на бенефит од ран третман кај пациенти со </a:t>
            </a:r>
            <a:r>
              <a:rPr lang="en-GB" dirty="0"/>
              <a:t>SM.</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mk-MK" dirty="0"/>
              <a:t>Сепак ризикот за прогересија е хетероген и студиите не ги дискриминиратат </a:t>
            </a:r>
          </a:p>
          <a:p>
            <a:r>
              <a:rPr lang="mk-MK" dirty="0"/>
              <a:t>пацентите со низок ризик во однос на пациентите со висок ризик за можна прогресија</a:t>
            </a:r>
            <a:endParaRPr lang="en-GB" dirty="0"/>
          </a:p>
        </p:txBody>
      </p:sp>
      <p:sp>
        <p:nvSpPr>
          <p:cNvPr id="9" name="Arrow: Curved Right 8">
            <a:extLst>
              <a:ext uri="{FF2B5EF4-FFF2-40B4-BE49-F238E27FC236}">
                <a16:creationId xmlns:a16="http://schemas.microsoft.com/office/drawing/2014/main" id="{C50E8B8F-D5A6-2EC8-A0ED-A330001D8C8C}"/>
              </a:ext>
            </a:extLst>
          </p:cNvPr>
          <p:cNvSpPr/>
          <p:nvPr/>
        </p:nvSpPr>
        <p:spPr>
          <a:xfrm>
            <a:off x="0" y="2675045"/>
            <a:ext cx="1181337" cy="27602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5E8BBEEB-3AB9-133C-A512-81EC5CE0D7B8}"/>
              </a:ext>
            </a:extLst>
          </p:cNvPr>
          <p:cNvSpPr txBox="1"/>
          <p:nvPr/>
        </p:nvSpPr>
        <p:spPr>
          <a:xfrm>
            <a:off x="1323324" y="4935488"/>
            <a:ext cx="4577680" cy="369332"/>
          </a:xfrm>
          <a:prstGeom prst="rect">
            <a:avLst/>
          </a:prstGeom>
          <a:noFill/>
        </p:spPr>
        <p:txBody>
          <a:bodyPr wrap="square" rtlCol="0">
            <a:spAutoFit/>
          </a:bodyPr>
          <a:lstStyle/>
          <a:p>
            <a:r>
              <a:rPr lang="mk-MK" dirty="0"/>
              <a:t>Прва проспективна студија </a:t>
            </a:r>
            <a:endParaRPr lang="en-GB" dirty="0"/>
          </a:p>
        </p:txBody>
      </p:sp>
      <p:pic>
        <p:nvPicPr>
          <p:cNvPr id="3" name="Picture 2">
            <a:extLst>
              <a:ext uri="{FF2B5EF4-FFF2-40B4-BE49-F238E27FC236}">
                <a16:creationId xmlns:a16="http://schemas.microsoft.com/office/drawing/2014/main" id="{AA4DE0BC-E66F-206E-8806-CD2AC99A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1584" y="5599304"/>
            <a:ext cx="1141615" cy="1141615"/>
          </a:xfrm>
          <a:prstGeom prst="rect">
            <a:avLst/>
          </a:prstGeom>
        </p:spPr>
      </p:pic>
    </p:spTree>
    <p:extLst>
      <p:ext uri="{BB962C8B-B14F-4D97-AF65-F5344CB8AC3E}">
        <p14:creationId xmlns:p14="http://schemas.microsoft.com/office/powerpoint/2010/main" val="3196598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292D-0E03-78C4-BE69-EB7F84E9764E}"/>
              </a:ext>
            </a:extLst>
          </p:cNvPr>
          <p:cNvSpPr>
            <a:spLocks noGrp="1"/>
          </p:cNvSpPr>
          <p:nvPr>
            <p:ph type="title"/>
          </p:nvPr>
        </p:nvSpPr>
        <p:spPr>
          <a:xfrm>
            <a:off x="664502" y="258597"/>
            <a:ext cx="12506265" cy="1507067"/>
          </a:xfrm>
        </p:spPr>
        <p:txBody>
          <a:bodyPr>
            <a:normAutofit fontScale="90000"/>
          </a:bodyPr>
          <a:lstStyle/>
          <a:p>
            <a:r>
              <a:rPr lang="mk-MK" sz="3200" dirty="0">
                <a:latin typeface="Calibri" panose="020F0502020204030204" pitchFamily="34" charset="0"/>
                <a:cs typeface="Calibri" panose="020F0502020204030204" pitchFamily="34" charset="0"/>
              </a:rPr>
              <a:t>Рана терапија кај пациенти со висок ризик на </a:t>
            </a:r>
            <a:r>
              <a:rPr lang="en-GB" sz="3200" dirty="0">
                <a:latin typeface="Calibri" panose="020F0502020204030204" pitchFamily="34" charset="0"/>
                <a:cs typeface="Calibri" panose="020F0502020204030204" pitchFamily="34" charset="0"/>
              </a:rPr>
              <a:t>SMM</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EEC2520B-EB98-A8DA-A6F8-85602C621873}"/>
              </a:ext>
            </a:extLst>
          </p:cNvPr>
          <p:cNvSpPr txBox="1"/>
          <p:nvPr/>
        </p:nvSpPr>
        <p:spPr>
          <a:xfrm>
            <a:off x="851926" y="1012131"/>
            <a:ext cx="10319658" cy="461665"/>
          </a:xfrm>
          <a:prstGeom prst="rect">
            <a:avLst/>
          </a:prstGeom>
          <a:noFill/>
        </p:spPr>
        <p:txBody>
          <a:bodyPr wrap="square" rtlCol="0">
            <a:spAutoFit/>
          </a:bodyPr>
          <a:lstStyle/>
          <a:p>
            <a:pPr marL="285750" indent="-285750">
              <a:buFont typeface="Wingdings" panose="05000000000000000000" pitchFamily="2" charset="2"/>
              <a:buChar char="Ø"/>
            </a:pPr>
            <a:r>
              <a:rPr lang="mk-MK" sz="2400" b="1" dirty="0">
                <a:solidFill>
                  <a:srgbClr val="C00000"/>
                </a:solidFill>
                <a:effectLst>
                  <a:outerShdw blurRad="38100" dist="38100" dir="2700000" algn="tl">
                    <a:srgbClr val="000000">
                      <a:alpha val="43137"/>
                    </a:srgbClr>
                  </a:outerShdw>
                </a:effectLst>
              </a:rPr>
              <a:t>Третирање на болеста рано- цел ИЗЛЕКУВАЊЕ на болеста </a:t>
            </a:r>
            <a:endParaRPr lang="en-GB" sz="2400" b="1" dirty="0">
              <a:solidFill>
                <a:srgbClr val="C0000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181013E-3E0E-A2B3-F0C5-C70ADC6A7AB4}"/>
              </a:ext>
            </a:extLst>
          </p:cNvPr>
          <p:cNvPicPr>
            <a:picLocks noChangeAspect="1"/>
          </p:cNvPicPr>
          <p:nvPr/>
        </p:nvPicPr>
        <p:blipFill>
          <a:blip r:embed="rId2"/>
          <a:stretch>
            <a:fillRect/>
          </a:stretch>
        </p:blipFill>
        <p:spPr>
          <a:xfrm>
            <a:off x="460038" y="2472427"/>
            <a:ext cx="11109110" cy="3890018"/>
          </a:xfrm>
          <a:prstGeom prst="rect">
            <a:avLst/>
          </a:prstGeom>
        </p:spPr>
      </p:pic>
      <p:sp>
        <p:nvSpPr>
          <p:cNvPr id="7" name="TextBox 6">
            <a:extLst>
              <a:ext uri="{FF2B5EF4-FFF2-40B4-BE49-F238E27FC236}">
                <a16:creationId xmlns:a16="http://schemas.microsoft.com/office/drawing/2014/main" id="{5DBB3C63-59AF-1D13-8383-BD667355AA94}"/>
              </a:ext>
            </a:extLst>
          </p:cNvPr>
          <p:cNvSpPr txBox="1"/>
          <p:nvPr/>
        </p:nvSpPr>
        <p:spPr>
          <a:xfrm>
            <a:off x="664502" y="2033262"/>
            <a:ext cx="5333053" cy="369332"/>
          </a:xfrm>
          <a:prstGeom prst="rect">
            <a:avLst/>
          </a:prstGeom>
          <a:noFill/>
        </p:spPr>
        <p:txBody>
          <a:bodyPr wrap="square" rtlCol="0">
            <a:spAutoFit/>
          </a:bodyPr>
          <a:lstStyle/>
          <a:p>
            <a:r>
              <a:rPr lang="mk-MK" dirty="0">
                <a:solidFill>
                  <a:srgbClr val="C00000"/>
                </a:solidFill>
              </a:rPr>
              <a:t>Одложување на прогресија на болеста</a:t>
            </a:r>
            <a:endParaRPr lang="en-GB" dirty="0">
              <a:solidFill>
                <a:srgbClr val="C00000"/>
              </a:solidFill>
            </a:endParaRPr>
          </a:p>
        </p:txBody>
      </p:sp>
      <p:sp>
        <p:nvSpPr>
          <p:cNvPr id="8" name="TextBox 7">
            <a:extLst>
              <a:ext uri="{FF2B5EF4-FFF2-40B4-BE49-F238E27FC236}">
                <a16:creationId xmlns:a16="http://schemas.microsoft.com/office/drawing/2014/main" id="{C6C90D65-DBC7-28D6-C7AA-7E77A2D7CFDC}"/>
              </a:ext>
            </a:extLst>
          </p:cNvPr>
          <p:cNvSpPr txBox="1"/>
          <p:nvPr/>
        </p:nvSpPr>
        <p:spPr>
          <a:xfrm>
            <a:off x="7684368" y="1949738"/>
            <a:ext cx="3646241" cy="369332"/>
          </a:xfrm>
          <a:prstGeom prst="rect">
            <a:avLst/>
          </a:prstGeom>
          <a:noFill/>
        </p:spPr>
        <p:txBody>
          <a:bodyPr wrap="square" rtlCol="0">
            <a:spAutoFit/>
          </a:bodyPr>
          <a:lstStyle/>
          <a:p>
            <a:r>
              <a:rPr lang="mk-MK" dirty="0">
                <a:solidFill>
                  <a:srgbClr val="C00000"/>
                </a:solidFill>
              </a:rPr>
              <a:t>Излекување</a:t>
            </a:r>
            <a:endParaRPr lang="en-GB" dirty="0">
              <a:solidFill>
                <a:srgbClr val="C00000"/>
              </a:solidFill>
            </a:endParaRPr>
          </a:p>
        </p:txBody>
      </p:sp>
    </p:spTree>
    <p:extLst>
      <p:ext uri="{BB962C8B-B14F-4D97-AF65-F5344CB8AC3E}">
        <p14:creationId xmlns:p14="http://schemas.microsoft.com/office/powerpoint/2010/main" val="3313819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904C000-C646-F57B-9972-4F795217EF92}"/>
              </a:ext>
            </a:extLst>
          </p:cNvPr>
          <p:cNvGraphicFramePr>
            <a:graphicFrameLocks noGrp="1"/>
          </p:cNvGraphicFramePr>
          <p:nvPr>
            <p:extLst>
              <p:ext uri="{D42A27DB-BD31-4B8C-83A1-F6EECF244321}">
                <p14:modId xmlns:p14="http://schemas.microsoft.com/office/powerpoint/2010/main" val="3012630457"/>
              </p:ext>
            </p:extLst>
          </p:nvPr>
        </p:nvGraphicFramePr>
        <p:xfrm>
          <a:off x="657628" y="1041862"/>
          <a:ext cx="10198796" cy="5147352"/>
        </p:xfrm>
        <a:graphic>
          <a:graphicData uri="http://schemas.openxmlformats.org/drawingml/2006/table">
            <a:tbl>
              <a:tblPr firstRow="1" bandRow="1">
                <a:tableStyleId>{5C22544A-7EE6-4342-B048-85BDC9FD1C3A}</a:tableStyleId>
              </a:tblPr>
              <a:tblGrid>
                <a:gridCol w="2549699">
                  <a:extLst>
                    <a:ext uri="{9D8B030D-6E8A-4147-A177-3AD203B41FA5}">
                      <a16:colId xmlns:a16="http://schemas.microsoft.com/office/drawing/2014/main" val="3095386445"/>
                    </a:ext>
                  </a:extLst>
                </a:gridCol>
                <a:gridCol w="2549699">
                  <a:extLst>
                    <a:ext uri="{9D8B030D-6E8A-4147-A177-3AD203B41FA5}">
                      <a16:colId xmlns:a16="http://schemas.microsoft.com/office/drawing/2014/main" val="3141774040"/>
                    </a:ext>
                  </a:extLst>
                </a:gridCol>
                <a:gridCol w="2549699">
                  <a:extLst>
                    <a:ext uri="{9D8B030D-6E8A-4147-A177-3AD203B41FA5}">
                      <a16:colId xmlns:a16="http://schemas.microsoft.com/office/drawing/2014/main" val="2460378560"/>
                    </a:ext>
                  </a:extLst>
                </a:gridCol>
                <a:gridCol w="2549699">
                  <a:extLst>
                    <a:ext uri="{9D8B030D-6E8A-4147-A177-3AD203B41FA5}">
                      <a16:colId xmlns:a16="http://schemas.microsoft.com/office/drawing/2014/main" val="1887750673"/>
                    </a:ext>
                  </a:extLst>
                </a:gridCol>
              </a:tblGrid>
              <a:tr h="1286838">
                <a:tc>
                  <a:txBody>
                    <a:bodyPr/>
                    <a:lstStyle/>
                    <a:p>
                      <a:pPr algn="ctr"/>
                      <a:endParaRPr lang="en-GB" dirty="0"/>
                    </a:p>
                  </a:txBody>
                  <a:tcPr/>
                </a:tc>
                <a:tc>
                  <a:txBody>
                    <a:bodyPr/>
                    <a:lstStyle/>
                    <a:p>
                      <a:pPr algn="ctr"/>
                      <a:r>
                        <a:rPr lang="en-GB" dirty="0"/>
                        <a:t>MGUS</a:t>
                      </a:r>
                    </a:p>
                  </a:txBody>
                  <a:tcPr/>
                </a:tc>
                <a:tc>
                  <a:txBody>
                    <a:bodyPr/>
                    <a:lstStyle/>
                    <a:p>
                      <a:pPr algn="ctr"/>
                      <a:r>
                        <a:rPr lang="en-GB" dirty="0" err="1"/>
                        <a:t>Smoldering</a:t>
                      </a:r>
                      <a:r>
                        <a:rPr lang="en-GB" dirty="0"/>
                        <a:t> myeloma</a:t>
                      </a:r>
                    </a:p>
                  </a:txBody>
                  <a:tcPr/>
                </a:tc>
                <a:tc>
                  <a:txBody>
                    <a:bodyPr/>
                    <a:lstStyle/>
                    <a:p>
                      <a:pPr algn="ctr"/>
                      <a:r>
                        <a:rPr lang="en-GB" dirty="0" err="1"/>
                        <a:t>Myltiple</a:t>
                      </a:r>
                      <a:r>
                        <a:rPr lang="en-GB" dirty="0"/>
                        <a:t> myeloma</a:t>
                      </a:r>
                    </a:p>
                  </a:txBody>
                  <a:tcPr/>
                </a:tc>
                <a:extLst>
                  <a:ext uri="{0D108BD9-81ED-4DB2-BD59-A6C34878D82A}">
                    <a16:rowId xmlns:a16="http://schemas.microsoft.com/office/drawing/2014/main" val="1550261788"/>
                  </a:ext>
                </a:extLst>
              </a:tr>
              <a:tr h="1286838">
                <a:tc>
                  <a:txBody>
                    <a:bodyPr/>
                    <a:lstStyle/>
                    <a:p>
                      <a:pPr algn="ctr"/>
                      <a:r>
                        <a:rPr lang="mk-MK" dirty="0"/>
                        <a:t>Моноклонална компонента</a:t>
                      </a:r>
                      <a:endParaRPr lang="en-GB" dirty="0"/>
                    </a:p>
                  </a:txBody>
                  <a:tcPr/>
                </a:tc>
                <a:tc>
                  <a:txBody>
                    <a:bodyPr/>
                    <a:lstStyle/>
                    <a:p>
                      <a:pPr algn="ctr"/>
                      <a:r>
                        <a:rPr lang="en-GB" dirty="0"/>
                        <a:t>&lt; 3 g/dL </a:t>
                      </a:r>
                      <a:r>
                        <a:rPr lang="mk-MK" dirty="0"/>
                        <a:t>во серум</a:t>
                      </a:r>
                    </a:p>
                    <a:p>
                      <a:pPr algn="ctr"/>
                      <a:endParaRPr lang="mk-MK" dirty="0"/>
                    </a:p>
                    <a:p>
                      <a:pPr algn="ctr"/>
                      <a:endParaRPr lang="mk-MK" dirty="0"/>
                    </a:p>
                    <a:p>
                      <a:pPr algn="ctr"/>
                      <a:r>
                        <a:rPr lang="mk-MK" dirty="0"/>
                        <a:t>  </a:t>
                      </a:r>
                      <a:r>
                        <a:rPr lang="mk-MK" b="1" dirty="0">
                          <a:solidFill>
                            <a:srgbClr val="C00000"/>
                          </a:solidFill>
                        </a:rPr>
                        <a:t>и </a:t>
                      </a:r>
                      <a:endParaRPr lang="en-GB" b="1" dirty="0">
                        <a:solidFill>
                          <a:srgbClr val="C00000"/>
                        </a:solidFill>
                      </a:endParaRPr>
                    </a:p>
                  </a:txBody>
                  <a:tcPr/>
                </a:tc>
                <a:tc>
                  <a:txBody>
                    <a:bodyPr/>
                    <a:lstStyle/>
                    <a:p>
                      <a:pPr algn="ctr"/>
                      <a:r>
                        <a:rPr lang="en-GB" dirty="0"/>
                        <a:t>3 g/dL </a:t>
                      </a:r>
                      <a:r>
                        <a:rPr lang="mk-MK" dirty="0"/>
                        <a:t>серум</a:t>
                      </a:r>
                    </a:p>
                    <a:p>
                      <a:pPr algn="ctr"/>
                      <a:endParaRPr lang="mk-MK" dirty="0"/>
                    </a:p>
                    <a:p>
                      <a:pPr algn="ctr"/>
                      <a:endParaRPr lang="mk-MK" dirty="0"/>
                    </a:p>
                    <a:p>
                      <a:pPr algn="ctr"/>
                      <a:r>
                        <a:rPr lang="mk-MK" b="1" dirty="0">
                          <a:solidFill>
                            <a:srgbClr val="C00000"/>
                          </a:solidFill>
                        </a:rPr>
                        <a:t>и/ или</a:t>
                      </a:r>
                      <a:endParaRPr lang="en-GB" b="1" dirty="0">
                        <a:solidFill>
                          <a:srgbClr val="C00000"/>
                        </a:solidFill>
                      </a:endParaRPr>
                    </a:p>
                  </a:txBody>
                  <a:tcPr/>
                </a:tc>
                <a:tc>
                  <a:txBody>
                    <a:bodyPr/>
                    <a:lstStyle/>
                    <a:p>
                      <a:pPr algn="ctr"/>
                      <a:r>
                        <a:rPr lang="mk-MK" dirty="0"/>
                        <a:t>Присутна во серум и урина </a:t>
                      </a:r>
                    </a:p>
                    <a:p>
                      <a:pPr algn="ctr"/>
                      <a:endParaRPr lang="mk-MK" dirty="0"/>
                    </a:p>
                    <a:p>
                      <a:pPr algn="ctr"/>
                      <a:r>
                        <a:rPr lang="mk-MK" b="1" dirty="0">
                          <a:solidFill>
                            <a:srgbClr val="C00000"/>
                          </a:solidFill>
                        </a:rPr>
                        <a:t>      и </a:t>
                      </a:r>
                      <a:endParaRPr lang="en-GB" b="1" dirty="0">
                        <a:solidFill>
                          <a:srgbClr val="C00000"/>
                        </a:solidFill>
                      </a:endParaRPr>
                    </a:p>
                  </a:txBody>
                  <a:tcPr/>
                </a:tc>
                <a:extLst>
                  <a:ext uri="{0D108BD9-81ED-4DB2-BD59-A6C34878D82A}">
                    <a16:rowId xmlns:a16="http://schemas.microsoft.com/office/drawing/2014/main" val="2341904218"/>
                  </a:ext>
                </a:extLst>
              </a:tr>
              <a:tr h="1286838">
                <a:tc>
                  <a:txBody>
                    <a:bodyPr/>
                    <a:lstStyle/>
                    <a:p>
                      <a:pPr algn="ctr"/>
                      <a:r>
                        <a:rPr lang="mk-MK" dirty="0"/>
                        <a:t>Зафаеност на коскена срцевина со плазма клетки</a:t>
                      </a:r>
                      <a:endParaRPr lang="en-GB" dirty="0"/>
                    </a:p>
                  </a:txBody>
                  <a:tcPr/>
                </a:tc>
                <a:tc>
                  <a:txBody>
                    <a:bodyPr/>
                    <a:lstStyle/>
                    <a:p>
                      <a:pPr algn="ctr"/>
                      <a:endParaRPr lang="mk-MK" dirty="0"/>
                    </a:p>
                    <a:p>
                      <a:pPr algn="ctr"/>
                      <a:r>
                        <a:rPr lang="en-GB" dirty="0"/>
                        <a:t>&lt; 10%</a:t>
                      </a:r>
                    </a:p>
                  </a:txBody>
                  <a:tcPr/>
                </a:tc>
                <a:tc>
                  <a:txBody>
                    <a:bodyPr/>
                    <a:lstStyle/>
                    <a:p>
                      <a:pPr algn="ctr"/>
                      <a:endParaRPr lang="mk-MK" dirty="0"/>
                    </a:p>
                    <a:p>
                      <a:pPr algn="ctr"/>
                      <a:r>
                        <a:rPr lang="en-GB" dirty="0"/>
                        <a:t>10-60%</a:t>
                      </a:r>
                    </a:p>
                  </a:txBody>
                  <a:tcPr/>
                </a:tc>
                <a:tc>
                  <a:txBody>
                    <a:bodyPr/>
                    <a:lstStyle/>
                    <a:p>
                      <a:pPr algn="ctr"/>
                      <a:endParaRPr lang="mk-MK" dirty="0"/>
                    </a:p>
                    <a:p>
                      <a:pPr algn="ctr"/>
                      <a:r>
                        <a:rPr lang="en-GB" dirty="0"/>
                        <a:t>&gt; 10%</a:t>
                      </a:r>
                    </a:p>
                  </a:txBody>
                  <a:tcPr/>
                </a:tc>
                <a:extLst>
                  <a:ext uri="{0D108BD9-81ED-4DB2-BD59-A6C34878D82A}">
                    <a16:rowId xmlns:a16="http://schemas.microsoft.com/office/drawing/2014/main" val="3939175429"/>
                  </a:ext>
                </a:extLst>
              </a:tr>
              <a:tr h="1286838">
                <a:tc>
                  <a:txBody>
                    <a:bodyPr/>
                    <a:lstStyle/>
                    <a:p>
                      <a:pPr algn="ctr"/>
                      <a:r>
                        <a:rPr lang="en-GB" dirty="0"/>
                        <a:t>CRAB </a:t>
                      </a:r>
                      <a:r>
                        <a:rPr lang="mk-MK" dirty="0"/>
                        <a:t>критериуми</a:t>
                      </a:r>
                      <a:endParaRPr lang="en-GB" dirty="0"/>
                    </a:p>
                  </a:txBody>
                  <a:tcPr/>
                </a:tc>
                <a:tc>
                  <a:txBody>
                    <a:bodyPr/>
                    <a:lstStyle/>
                    <a:p>
                      <a:pPr algn="ctr"/>
                      <a:endParaRPr lang="mk-MK" dirty="0"/>
                    </a:p>
                    <a:p>
                      <a:pPr algn="ctr"/>
                      <a:r>
                        <a:rPr lang="mk-MK" dirty="0"/>
                        <a:t>отсутни</a:t>
                      </a:r>
                      <a:endParaRPr lang="en-GB" dirty="0"/>
                    </a:p>
                  </a:txBody>
                  <a:tcPr/>
                </a:tc>
                <a:tc>
                  <a:txBody>
                    <a:bodyPr/>
                    <a:lstStyle/>
                    <a:p>
                      <a:pPr algn="ctr"/>
                      <a:endParaRPr lang="mk-MK" dirty="0"/>
                    </a:p>
                    <a:p>
                      <a:pPr algn="ctr"/>
                      <a:r>
                        <a:rPr lang="mk-MK" dirty="0"/>
                        <a:t>отсутни</a:t>
                      </a:r>
                      <a:endParaRPr lang="en-GB" dirty="0"/>
                    </a:p>
                  </a:txBody>
                  <a:tcPr/>
                </a:tc>
                <a:tc>
                  <a:txBody>
                    <a:bodyPr/>
                    <a:lstStyle/>
                    <a:p>
                      <a:pPr algn="ctr"/>
                      <a:endParaRPr lang="mk-MK" b="1" dirty="0">
                        <a:solidFill>
                          <a:srgbClr val="C00000"/>
                        </a:solidFill>
                      </a:endParaRPr>
                    </a:p>
                    <a:p>
                      <a:pPr algn="ctr"/>
                      <a:r>
                        <a:rPr lang="mk-MK" b="1" dirty="0">
                          <a:solidFill>
                            <a:srgbClr val="C00000"/>
                          </a:solidFill>
                        </a:rPr>
                        <a:t>Присутни </a:t>
                      </a:r>
                      <a:endParaRPr lang="en-GB" b="1" dirty="0">
                        <a:solidFill>
                          <a:srgbClr val="C00000"/>
                        </a:solidFill>
                      </a:endParaRPr>
                    </a:p>
                  </a:txBody>
                  <a:tcPr/>
                </a:tc>
                <a:extLst>
                  <a:ext uri="{0D108BD9-81ED-4DB2-BD59-A6C34878D82A}">
                    <a16:rowId xmlns:a16="http://schemas.microsoft.com/office/drawing/2014/main" val="4022287729"/>
                  </a:ext>
                </a:extLst>
              </a:tr>
            </a:tbl>
          </a:graphicData>
        </a:graphic>
      </p:graphicFrame>
      <p:pic>
        <p:nvPicPr>
          <p:cNvPr id="5" name="Picture 4">
            <a:extLst>
              <a:ext uri="{FF2B5EF4-FFF2-40B4-BE49-F238E27FC236}">
                <a16:creationId xmlns:a16="http://schemas.microsoft.com/office/drawing/2014/main" id="{538287A9-09D5-1162-B5BE-5913BD143A3C}"/>
              </a:ext>
            </a:extLst>
          </p:cNvPr>
          <p:cNvPicPr>
            <a:picLocks noChangeAspect="1"/>
          </p:cNvPicPr>
          <p:nvPr/>
        </p:nvPicPr>
        <p:blipFill>
          <a:blip r:embed="rId2"/>
          <a:stretch>
            <a:fillRect/>
          </a:stretch>
        </p:blipFill>
        <p:spPr>
          <a:xfrm>
            <a:off x="3041639" y="848218"/>
            <a:ext cx="3054361" cy="5383235"/>
          </a:xfrm>
          <a:prstGeom prst="rect">
            <a:avLst/>
          </a:prstGeom>
        </p:spPr>
      </p:pic>
      <p:pic>
        <p:nvPicPr>
          <p:cNvPr id="2" name="Picture 1">
            <a:extLst>
              <a:ext uri="{FF2B5EF4-FFF2-40B4-BE49-F238E27FC236}">
                <a16:creationId xmlns:a16="http://schemas.microsoft.com/office/drawing/2014/main" id="{4F254C2C-A79A-8A28-373E-E6DFCC5EE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3939113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000A-1251-178D-67F1-F0CBE6C0CC35}"/>
              </a:ext>
            </a:extLst>
          </p:cNvPr>
          <p:cNvSpPr>
            <a:spLocks noGrp="1"/>
          </p:cNvSpPr>
          <p:nvPr>
            <p:ph type="title"/>
          </p:nvPr>
        </p:nvSpPr>
        <p:spPr>
          <a:xfrm>
            <a:off x="656501" y="558184"/>
            <a:ext cx="10582305" cy="1287242"/>
          </a:xfrm>
        </p:spPr>
        <p:txBody>
          <a:bodyPr>
            <a:normAutofit fontScale="90000"/>
          </a:bodyPr>
          <a:lstStyle/>
          <a:p>
            <a:r>
              <a:rPr lang="en-GB" sz="60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MGUS</a:t>
            </a:r>
            <a:r>
              <a:rPr lang="mk-MK" dirty="0"/>
              <a:t>  (</a:t>
            </a:r>
            <a:r>
              <a:rPr lang="mk-MK" dirty="0">
                <a:latin typeface="Calibri" panose="020F0502020204030204" pitchFamily="34" charset="0"/>
                <a:cs typeface="Calibri" panose="020F0502020204030204" pitchFamily="34" charset="0"/>
              </a:rPr>
              <a:t>Моноклонална гамапатија од непзнато потекло)</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F02DD8E-8615-369C-2F60-2E9FBEECC4D9}"/>
              </a:ext>
            </a:extLst>
          </p:cNvPr>
          <p:cNvSpPr txBox="1"/>
          <p:nvPr/>
        </p:nvSpPr>
        <p:spPr>
          <a:xfrm>
            <a:off x="725977" y="1603805"/>
            <a:ext cx="10867506" cy="5254195"/>
          </a:xfrm>
          <a:prstGeom prst="rect">
            <a:avLst/>
          </a:prstGeom>
          <a:noFill/>
        </p:spPr>
        <p:txBody>
          <a:bodyPr wrap="square" rtlCol="0">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Моноклоналната гамопатија со неодредено значење (MGUS) е </a:t>
            </a:r>
            <a:r>
              <a:rPr lang="mk-MK" dirty="0">
                <a:latin typeface="Calibri" panose="020F0502020204030204" pitchFamily="34" charset="0"/>
                <a:ea typeface="Calibri" panose="020F0502020204030204" pitchFamily="34" charset="0"/>
                <a:cs typeface="Times New Roman" panose="02020603050405020304" pitchFamily="18" charset="0"/>
              </a:rPr>
              <a:t>асимптоматско</a:t>
            </a:r>
            <a:r>
              <a:rPr lang="ru-RU" sz="1800" dirty="0">
                <a:effectLst/>
                <a:latin typeface="Calibri" panose="020F0502020204030204" pitchFamily="34" charset="0"/>
                <a:ea typeface="Calibri" panose="020F0502020204030204" pitchFamily="34" charset="0"/>
                <a:cs typeface="Times New Roman" panose="02020603050405020304" pitchFamily="18" charset="0"/>
              </a:rPr>
              <a:t>, клонално нарушување на плазма клетките, кое се карактеризира со присуство на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Плазма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клетки</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во</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коскената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срцевина</a:t>
            </a:r>
            <a:r>
              <a:rPr lang="en-GB" sz="1800" dirty="0">
                <a:effectLst/>
                <a:latin typeface="Calibri" panose="020F0502020204030204" pitchFamily="34" charset="0"/>
                <a:ea typeface="Calibri" panose="020F0502020204030204" pitchFamily="34" charset="0"/>
                <a:cs typeface="Times New Roman" panose="02020603050405020304" pitchFamily="18" charset="0"/>
              </a:rPr>
              <a:t> &lt;10%, </a:t>
            </a:r>
          </a:p>
          <a:p>
            <a:pPr marL="285750" indent="-285750">
              <a:lnSpc>
                <a:spcPct val="107000"/>
              </a:lnSpc>
              <a:spcAft>
                <a:spcPts val="80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серумски</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моноклонален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протеин</a:t>
            </a:r>
            <a:r>
              <a:rPr lang="mk-MK"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&lt;30</a:t>
            </a:r>
            <a:r>
              <a:rPr lang="mk-MK"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g/l, </a:t>
            </a:r>
          </a:p>
          <a:p>
            <a:pPr marL="285750" indent="-285750">
              <a:lnSpc>
                <a:spcPct val="107000"/>
              </a:lnSpc>
              <a:spcAft>
                <a:spcPts val="80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без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оштетување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на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целни</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органи</a:t>
            </a:r>
            <a:r>
              <a:rPr lang="mk-MK" sz="1800" dirty="0">
                <a:effectLst/>
                <a:latin typeface="Calibri" panose="020F0502020204030204" pitchFamily="34" charset="0"/>
                <a:ea typeface="Calibri" panose="020F0502020204030204" pitchFamily="34" charset="0"/>
                <a:cs typeface="Times New Roman" panose="02020603050405020304" pitchFamily="18" charset="0"/>
              </a:rPr>
              <a:t> (без </a:t>
            </a:r>
            <a:r>
              <a:rPr lang="en-GB" dirty="0">
                <a:latin typeface="Calibri" panose="020F0502020204030204" pitchFamily="34" charset="0"/>
                <a:ea typeface="Calibri" panose="020F0502020204030204" pitchFamily="34" charset="0"/>
                <a:cs typeface="Times New Roman" panose="02020603050405020304" pitchFamily="18" charset="0"/>
              </a:rPr>
              <a:t>CRAB</a:t>
            </a:r>
            <a:r>
              <a:rPr lang="mk-MK"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dirty="0">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ru-RU" dirty="0">
                <a:latin typeface="Calibri" panose="020F0502020204030204" pitchFamily="34" charset="0"/>
                <a:cs typeface="Calibri" panose="020F0502020204030204" pitchFamily="34" charset="0"/>
              </a:rPr>
              <a:t>MGUS е присутен кај 3% од општата популација ≥50 години, но само 0,3% кај оние &lt;50 години. </a:t>
            </a:r>
          </a:p>
          <a:p>
            <a:pPr marL="285750" indent="-285750">
              <a:lnSpc>
                <a:spcPct val="107000"/>
              </a:lnSpc>
              <a:spcAft>
                <a:spcPts val="800"/>
              </a:spcAft>
              <a:buFont typeface="Arial" panose="020B0604020202020204" pitchFamily="34" charset="0"/>
              <a:buChar char="•"/>
            </a:pPr>
            <a:r>
              <a:rPr lang="ru-RU" dirty="0">
                <a:latin typeface="Calibri" panose="020F0502020204030204" pitchFamily="34" charset="0"/>
                <a:cs typeface="Calibri" panose="020F0502020204030204" pitchFamily="34" charset="0"/>
              </a:rPr>
              <a:t>Повисока преваленца во Африканската популација</a:t>
            </a:r>
          </a:p>
          <a:p>
            <a:pPr marL="285750" indent="-285750">
              <a:lnSpc>
                <a:spcPct val="107000"/>
              </a:lnSpc>
              <a:spcAft>
                <a:spcPts val="800"/>
              </a:spcAft>
              <a:buFont typeface="Arial" panose="020B0604020202020204" pitchFamily="34" charset="0"/>
              <a:buChar char="•"/>
            </a:pPr>
            <a:r>
              <a:rPr lang="ru-RU" dirty="0">
                <a:latin typeface="Calibri" panose="020F0502020204030204" pitchFamily="34" charset="0"/>
                <a:cs typeface="Calibri" panose="020F0502020204030204" pitchFamily="34" charset="0"/>
              </a:rPr>
              <a:t>Асоциран со многу инфламаторни состојби </a:t>
            </a:r>
          </a:p>
          <a:p>
            <a:pPr marL="285750" indent="-285750">
              <a:lnSpc>
                <a:spcPct val="107000"/>
              </a:lnSpc>
              <a:spcAft>
                <a:spcPts val="800"/>
              </a:spcAft>
              <a:buFont typeface="Arial" panose="020B0604020202020204" pitchFamily="34" charset="0"/>
              <a:buChar char="•"/>
            </a:pPr>
            <a:r>
              <a:rPr lang="ru-RU" dirty="0">
                <a:latin typeface="Calibri" panose="020F0502020204030204" pitchFamily="34" charset="0"/>
                <a:cs typeface="Calibri" panose="020F0502020204030204" pitchFamily="34" charset="0"/>
              </a:rPr>
              <a:t>Тоа е се смета за претходник на мултипниот миелом (ММ), како и амилоидоза на лесни ланци на имуноглобулин (AL) и макроглобулинемија на Валденстром (WM), и може да се открие години пред дијагнозата на овие конкретни заболувања.</a:t>
            </a:r>
            <a:endParaRPr lang="en-GB"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856ED20-E6E3-9CB3-719E-53967E73A298}"/>
              </a:ext>
            </a:extLst>
          </p:cNvPr>
          <p:cNvPicPr>
            <a:picLocks noChangeAspect="1"/>
          </p:cNvPicPr>
          <p:nvPr/>
        </p:nvPicPr>
        <p:blipFill>
          <a:blip r:embed="rId2"/>
          <a:stretch>
            <a:fillRect/>
          </a:stretch>
        </p:blipFill>
        <p:spPr>
          <a:xfrm>
            <a:off x="7081567" y="2011022"/>
            <a:ext cx="3242839" cy="2432129"/>
          </a:xfrm>
          <a:prstGeom prst="rect">
            <a:avLst/>
          </a:prstGeom>
        </p:spPr>
      </p:pic>
      <p:pic>
        <p:nvPicPr>
          <p:cNvPr id="3" name="Picture 2">
            <a:extLst>
              <a:ext uri="{FF2B5EF4-FFF2-40B4-BE49-F238E27FC236}">
                <a16:creationId xmlns:a16="http://schemas.microsoft.com/office/drawing/2014/main" id="{2C3D200D-B45A-78FA-E394-725BB1202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240" y="5730240"/>
            <a:ext cx="1127760" cy="1127760"/>
          </a:xfrm>
          <a:prstGeom prst="rect">
            <a:avLst/>
          </a:prstGeom>
        </p:spPr>
      </p:pic>
    </p:spTree>
    <p:extLst>
      <p:ext uri="{BB962C8B-B14F-4D97-AF65-F5344CB8AC3E}">
        <p14:creationId xmlns:p14="http://schemas.microsoft.com/office/powerpoint/2010/main" val="171751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5DDD-28FD-279C-DC05-62886F372C45}"/>
              </a:ext>
            </a:extLst>
          </p:cNvPr>
          <p:cNvSpPr>
            <a:spLocks noGrp="1"/>
          </p:cNvSpPr>
          <p:nvPr>
            <p:ph type="title"/>
          </p:nvPr>
        </p:nvSpPr>
        <p:spPr>
          <a:xfrm>
            <a:off x="501332" y="240453"/>
            <a:ext cx="8534400" cy="1507067"/>
          </a:xfrm>
        </p:spPr>
        <p:txBody>
          <a:bodyPr/>
          <a:lstStyle/>
          <a:p>
            <a:r>
              <a:rPr lang="mk-MK"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Типови на </a:t>
            </a:r>
            <a:r>
              <a:rPr lang="en-GB"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MGUS </a:t>
            </a:r>
          </a:p>
        </p:txBody>
      </p:sp>
      <p:sp>
        <p:nvSpPr>
          <p:cNvPr id="3" name="Content Placeholder 2">
            <a:extLst>
              <a:ext uri="{FF2B5EF4-FFF2-40B4-BE49-F238E27FC236}">
                <a16:creationId xmlns:a16="http://schemas.microsoft.com/office/drawing/2014/main" id="{975A9F59-106C-6318-B078-D2989EB9D36B}"/>
              </a:ext>
            </a:extLst>
          </p:cNvPr>
          <p:cNvSpPr>
            <a:spLocks noGrp="1"/>
          </p:cNvSpPr>
          <p:nvPr>
            <p:ph idx="1"/>
          </p:nvPr>
        </p:nvSpPr>
        <p:spPr>
          <a:xfrm>
            <a:off x="285201" y="1468582"/>
            <a:ext cx="10532428" cy="5242560"/>
          </a:xfrm>
        </p:spPr>
        <p:txBody>
          <a:bodyPr>
            <a:normAutofit fontScale="92500" lnSpcReduction="20000"/>
          </a:bodyPr>
          <a:lstStyle/>
          <a:p>
            <a:pPr>
              <a:buFont typeface="Wingdings" panose="05000000000000000000" pitchFamily="2" charset="2"/>
              <a:buChar char="v"/>
            </a:pPr>
            <a:r>
              <a:rPr lang="ru-RU" dirty="0">
                <a:latin typeface="Calibri" panose="020F0502020204030204" pitchFamily="34" charset="0"/>
                <a:cs typeface="Calibri" panose="020F0502020204030204" pitchFamily="34" charset="0"/>
              </a:rPr>
              <a:t>Постојат 3 подтипови на MGUS (секој со различна брзина и тип на прогресија)</a:t>
            </a:r>
          </a:p>
          <a:p>
            <a:pPr>
              <a:buFont typeface="Wingdings" panose="05000000000000000000" pitchFamily="2" charset="2"/>
              <a:buChar char="ü"/>
            </a:pPr>
            <a:r>
              <a:rPr lang="ru-RU"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не-IgM MGUS (Плазма клеточен)</a:t>
            </a:r>
            <a:r>
              <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mk-MK"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ризик за прогресија 0,5% годишно </a:t>
            </a:r>
            <a:endPar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mk-MK" sz="1600" dirty="0">
                <a:solidFill>
                  <a:schemeClr val="bg1"/>
                </a:solidFill>
                <a:latin typeface="Calibri" panose="020F0502020204030204" pitchFamily="34" charset="0"/>
                <a:cs typeface="Calibri" panose="020F0502020204030204" pitchFamily="34" charset="0"/>
              </a:rPr>
              <a:t>Најчест тип , 85%</a:t>
            </a:r>
            <a:r>
              <a:rPr lang="en-GB" sz="1600" dirty="0">
                <a:solidFill>
                  <a:schemeClr val="bg1"/>
                </a:solidFill>
                <a:latin typeface="Calibri" panose="020F0502020204030204" pitchFamily="34" charset="0"/>
                <a:cs typeface="Calibri" panose="020F0502020204030204" pitchFamily="34" charset="0"/>
              </a:rPr>
              <a:t> </a:t>
            </a:r>
            <a:r>
              <a:rPr lang="mk-MK" sz="1600" dirty="0">
                <a:solidFill>
                  <a:schemeClr val="bg1"/>
                </a:solidFill>
                <a:latin typeface="Calibri" panose="020F0502020204030204" pitchFamily="34" charset="0"/>
                <a:cs typeface="Calibri" panose="020F0502020204030204" pitchFamily="34" charset="0"/>
              </a:rPr>
              <a:t>со </a:t>
            </a:r>
            <a:r>
              <a:rPr lang="en-GB" sz="1600" dirty="0">
                <a:solidFill>
                  <a:schemeClr val="bg1"/>
                </a:solidFill>
                <a:latin typeface="Calibri" panose="020F0502020204030204" pitchFamily="34" charset="0"/>
                <a:cs typeface="Calibri" panose="020F0502020204030204" pitchFamily="34" charset="0"/>
              </a:rPr>
              <a:t>IgG</a:t>
            </a:r>
            <a:r>
              <a:rPr lang="mk-MK" sz="1600" dirty="0">
                <a:solidFill>
                  <a:schemeClr val="bg1"/>
                </a:solidFill>
                <a:latin typeface="Calibri" panose="020F0502020204030204" pitchFamily="34" charset="0"/>
                <a:cs typeface="Calibri" panose="020F0502020204030204" pitchFamily="34" charset="0"/>
              </a:rPr>
              <a:t> парапротеин</a:t>
            </a:r>
          </a:p>
          <a:p>
            <a:pPr>
              <a:buFont typeface="Arial" panose="020B0604020202020204" pitchFamily="34" charset="0"/>
              <a:buChar char="•"/>
            </a:pPr>
            <a:r>
              <a:rPr lang="mk-MK" sz="1600" dirty="0">
                <a:solidFill>
                  <a:schemeClr val="bg1"/>
                </a:solidFill>
                <a:latin typeface="Calibri" panose="020F0502020204030204" pitchFamily="34" charset="0"/>
                <a:cs typeface="Calibri" panose="020F0502020204030204" pitchFamily="34" charset="0"/>
              </a:rPr>
              <a:t>Прогресија кон Мултипен миелом, плазмоцитом или плазма клеточна леукемија</a:t>
            </a:r>
          </a:p>
          <a:p>
            <a:pPr>
              <a:buFont typeface="Arial" panose="020B0604020202020204" pitchFamily="34" charset="0"/>
              <a:buChar char="•"/>
            </a:pPr>
            <a:r>
              <a:rPr lang="mk-MK" sz="1600" dirty="0">
                <a:solidFill>
                  <a:schemeClr val="bg1"/>
                </a:solidFill>
                <a:latin typeface="Calibri" panose="020F0502020204030204" pitchFamily="34" charset="0"/>
                <a:cs typeface="Calibri" panose="020F0502020204030204" pitchFamily="34" charset="0"/>
              </a:rPr>
              <a:t>Поседува генетика  како за Мултипен миелом</a:t>
            </a:r>
          </a:p>
          <a:p>
            <a:pPr>
              <a:buFont typeface="Wingdings" panose="05000000000000000000" pitchFamily="2" charset="2"/>
              <a:buChar char="ü"/>
            </a:pPr>
            <a:r>
              <a:rPr lang="ru-RU" b="1" u="sng" dirty="0">
                <a:solidFill>
                  <a:schemeClr val="accent6"/>
                </a:solidFill>
                <a:latin typeface="Calibri" panose="020F0502020204030204" pitchFamily="34" charset="0"/>
                <a:cs typeface="Calibri" panose="020F0502020204030204" pitchFamily="34" charset="0"/>
              </a:rPr>
              <a:t> </a:t>
            </a:r>
            <a:r>
              <a:rPr lang="ru-RU"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имуноглобулин М (IgM) MGUS (Лимфоиден или лимфоплазмоцитоиден)</a:t>
            </a:r>
            <a:r>
              <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mk-MK"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ризик за прогресија 1% годишно</a:t>
            </a:r>
            <a:endPar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mk-MK" sz="1600" dirty="0">
                <a:solidFill>
                  <a:schemeClr val="bg1"/>
                </a:solidFill>
                <a:latin typeface="Calibri" panose="020F0502020204030204" pitchFamily="34" charset="0"/>
                <a:cs typeface="Calibri" panose="020F0502020204030204" pitchFamily="34" charset="0"/>
              </a:rPr>
              <a:t>15%- 20% </a:t>
            </a:r>
            <a:r>
              <a:rPr lang="en-GB" sz="1600" dirty="0">
                <a:solidFill>
                  <a:schemeClr val="bg1"/>
                </a:solidFill>
                <a:latin typeface="Calibri" panose="020F0502020204030204" pitchFamily="34" charset="0"/>
                <a:cs typeface="Calibri" panose="020F0502020204030204" pitchFamily="34" charset="0"/>
              </a:rPr>
              <a:t>; IgM </a:t>
            </a:r>
            <a:r>
              <a:rPr lang="mk-MK" sz="1600" dirty="0">
                <a:solidFill>
                  <a:schemeClr val="bg1"/>
                </a:solidFill>
                <a:latin typeface="Calibri" panose="020F0502020204030204" pitchFamily="34" charset="0"/>
                <a:cs typeface="Calibri" panose="020F0502020204030204" pitchFamily="34" charset="0"/>
              </a:rPr>
              <a:t>парапротеин</a:t>
            </a:r>
            <a:endParaRPr lang="en-GB" sz="1600" dirty="0">
              <a:solidFill>
                <a:schemeClr val="bg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mk-MK" sz="1600" dirty="0">
                <a:solidFill>
                  <a:schemeClr val="bg1"/>
                </a:solidFill>
                <a:latin typeface="Calibri" panose="020F0502020204030204" pitchFamily="34" charset="0"/>
                <a:cs typeface="Calibri" panose="020F0502020204030204" pitchFamily="34" charset="0"/>
              </a:rPr>
              <a:t>Прогресија во </a:t>
            </a:r>
            <a:r>
              <a:rPr lang="en-GB" sz="1600" dirty="0">
                <a:solidFill>
                  <a:schemeClr val="bg1"/>
                </a:solidFill>
                <a:latin typeface="Calibri" panose="020F0502020204030204" pitchFamily="34" charset="0"/>
                <a:cs typeface="Calibri" panose="020F0502020204030204" pitchFamily="34" charset="0"/>
              </a:rPr>
              <a:t>M. </a:t>
            </a:r>
            <a:r>
              <a:rPr lang="en-GB" sz="1600" dirty="0" err="1">
                <a:solidFill>
                  <a:schemeClr val="bg1"/>
                </a:solidFill>
                <a:latin typeface="Calibri" panose="020F0502020204030204" pitchFamily="34" charset="0"/>
                <a:cs typeface="Calibri" panose="020F0502020204030204" pitchFamily="34" charset="0"/>
              </a:rPr>
              <a:t>Waldenstrom</a:t>
            </a:r>
            <a:r>
              <a:rPr lang="mk-MK" sz="1600" dirty="0">
                <a:solidFill>
                  <a:schemeClr val="bg1"/>
                </a:solidFill>
                <a:latin typeface="Calibri" panose="020F0502020204030204" pitchFamily="34" charset="0"/>
                <a:cs typeface="Calibri" panose="020F0502020204030204" pitchFamily="34" charset="0"/>
              </a:rPr>
              <a:t>, </a:t>
            </a:r>
            <a:endParaRPr lang="en-GB" sz="1600" dirty="0">
              <a:solidFill>
                <a:schemeClr val="bg1"/>
              </a:solidFill>
              <a:latin typeface="Calibri" panose="020F0502020204030204" pitchFamily="34" charset="0"/>
              <a:cs typeface="Calibri" panose="020F0502020204030204" pitchFamily="34" charset="0"/>
            </a:endParaRPr>
          </a:p>
          <a:p>
            <a:pPr>
              <a:buFont typeface="Wingdings" panose="05000000000000000000" pitchFamily="2" charset="2"/>
              <a:buChar char="ü"/>
            </a:pPr>
            <a:r>
              <a:rPr lang="ru-RU"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MGUS</a:t>
            </a:r>
            <a:r>
              <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mk-MK"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на лесни ланци</a:t>
            </a:r>
            <a:r>
              <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ru-RU"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ризик за прогресија 0,3% годишно </a:t>
            </a:r>
            <a:endPar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mk-MK" sz="1800" dirty="0">
                <a:solidFill>
                  <a:schemeClr val="bg1"/>
                </a:solidFill>
                <a:latin typeface="Calibri" panose="020F0502020204030204" pitchFamily="34" charset="0"/>
                <a:cs typeface="Calibri" panose="020F0502020204030204" pitchFamily="34" charset="0"/>
              </a:rPr>
              <a:t>Прогресија во Мултипен миелом на лесни ланци </a:t>
            </a:r>
          </a:p>
          <a:p>
            <a:pPr>
              <a:buFont typeface="Arial" panose="020B0604020202020204" pitchFamily="34" charset="0"/>
              <a:buChar char="•"/>
            </a:pPr>
            <a:endParaRPr lang="mk-MK" sz="180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mk-MK" sz="2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Критетиуми за дијагностика </a:t>
            </a:r>
            <a:r>
              <a:rPr lang="mk-MK" sz="1800" dirty="0">
                <a:solidFill>
                  <a:schemeClr val="bg1"/>
                </a:solidFill>
                <a:latin typeface="Calibri" panose="020F0502020204030204" pitchFamily="34" charset="0"/>
                <a:cs typeface="Calibri" panose="020F0502020204030204" pitchFamily="34" charset="0"/>
              </a:rPr>
              <a:t>на </a:t>
            </a:r>
            <a:r>
              <a:rPr lang="en-GB" sz="1800" dirty="0">
                <a:solidFill>
                  <a:schemeClr val="bg1"/>
                </a:solidFill>
                <a:latin typeface="Calibri" panose="020F0502020204030204" pitchFamily="34" charset="0"/>
                <a:cs typeface="Calibri" panose="020F0502020204030204" pitchFamily="34" charset="0"/>
              </a:rPr>
              <a:t>MGUS- </a:t>
            </a:r>
            <a:r>
              <a:rPr lang="mk-MK"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Ревидирани критеруми на </a:t>
            </a:r>
            <a:r>
              <a:rPr lang="en-GB"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IMWG  </a:t>
            </a:r>
            <a:r>
              <a:rPr lang="en-GB" sz="1800" dirty="0">
                <a:effectLst/>
                <a:latin typeface="Calibri" panose="020F0502020204030204" pitchFamily="34" charset="0"/>
                <a:ea typeface="Calibri" panose="020F0502020204030204" pitchFamily="34" charset="0"/>
                <a:cs typeface="Times New Roman" panose="02020603050405020304" pitchFamily="18" charset="0"/>
              </a:rPr>
              <a:t>Плазма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клетки</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во</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коскената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срцевина</a:t>
            </a:r>
            <a:r>
              <a:rPr lang="en-GB" sz="1800" dirty="0">
                <a:effectLst/>
                <a:latin typeface="Calibri" panose="020F0502020204030204" pitchFamily="34" charset="0"/>
                <a:ea typeface="Calibri" panose="020F0502020204030204" pitchFamily="34" charset="0"/>
                <a:cs typeface="Times New Roman" panose="02020603050405020304" pitchFamily="18" charset="0"/>
              </a:rPr>
              <a:t> &lt;10%,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серумски</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моноклонален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протеин</a:t>
            </a:r>
            <a:r>
              <a:rPr lang="mk-MK" sz="16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&lt;30</a:t>
            </a:r>
            <a:r>
              <a:rPr lang="mk-MK"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g/l,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без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оштетување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на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целни</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органи</a:t>
            </a:r>
            <a:r>
              <a:rPr lang="mk-MK" sz="1800" dirty="0">
                <a:effectLst/>
                <a:latin typeface="Calibri" panose="020F0502020204030204" pitchFamily="34" charset="0"/>
                <a:ea typeface="Calibri" panose="020F0502020204030204" pitchFamily="34" charset="0"/>
                <a:cs typeface="Times New Roman" panose="02020603050405020304" pitchFamily="18" charset="0"/>
              </a:rPr>
              <a:t> (без </a:t>
            </a:r>
            <a:r>
              <a:rPr lang="en-GB" sz="1600" dirty="0">
                <a:latin typeface="Calibri" panose="020F0502020204030204" pitchFamily="34" charset="0"/>
                <a:ea typeface="Calibri" panose="020F0502020204030204" pitchFamily="34" charset="0"/>
                <a:cs typeface="Times New Roman" panose="02020603050405020304" pitchFamily="18" charset="0"/>
              </a:rPr>
              <a:t>CRAB </a:t>
            </a:r>
            <a:r>
              <a:rPr lang="mk-MK" sz="1600" dirty="0">
                <a:latin typeface="Calibri" panose="020F0502020204030204" pitchFamily="34" charset="0"/>
                <a:ea typeface="Calibri" panose="020F0502020204030204" pitchFamily="34" charset="0"/>
                <a:cs typeface="Times New Roman" panose="02020603050405020304" pitchFamily="18" charset="0"/>
              </a:rPr>
              <a:t>критериуми</a:t>
            </a:r>
            <a:r>
              <a:rPr lang="mk-MK"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600" dirty="0">
              <a:latin typeface="Calibri" panose="020F0502020204030204" pitchFamily="34" charset="0"/>
              <a:cs typeface="Times New Roman" panose="02020603050405020304" pitchFamily="18" charset="0"/>
            </a:endParaRPr>
          </a:p>
          <a:p>
            <a:pPr>
              <a:buFont typeface="Arial" panose="020B0604020202020204" pitchFamily="34" charset="0"/>
              <a:buChar char="•"/>
            </a:pPr>
            <a:endParaRPr lang="en-GB" sz="18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3CA6E8C-6FA7-4FEE-D54E-FD0CBB018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629" y="5409593"/>
            <a:ext cx="1343112" cy="1343112"/>
          </a:xfrm>
          <a:prstGeom prst="rect">
            <a:avLst/>
          </a:prstGeom>
        </p:spPr>
      </p:pic>
    </p:spTree>
    <p:extLst>
      <p:ext uri="{BB962C8B-B14F-4D97-AF65-F5344CB8AC3E}">
        <p14:creationId xmlns:p14="http://schemas.microsoft.com/office/powerpoint/2010/main" val="572456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012F-9E9D-1F02-3F06-E1AFFC3E74D0}"/>
              </a:ext>
            </a:extLst>
          </p:cNvPr>
          <p:cNvSpPr>
            <a:spLocks noGrp="1"/>
          </p:cNvSpPr>
          <p:nvPr>
            <p:ph type="title"/>
          </p:nvPr>
        </p:nvSpPr>
        <p:spPr>
          <a:xfrm>
            <a:off x="684212" y="447346"/>
            <a:ext cx="8534400" cy="921483"/>
          </a:xfrm>
        </p:spPr>
        <p:txBody>
          <a:bodyPr>
            <a:normAutofit fontScale="90000"/>
          </a:bodyPr>
          <a:lstStyle/>
          <a:p>
            <a:r>
              <a:rPr lang="mk-MK" sz="4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Плазмоцитом</a:t>
            </a:r>
            <a:r>
              <a:rPr lang="mk-MK" dirty="0"/>
              <a:t/>
            </a:r>
            <a:br>
              <a:rPr lang="mk-MK" dirty="0"/>
            </a:br>
            <a:endParaRPr lang="en-GB" dirty="0"/>
          </a:p>
        </p:txBody>
      </p:sp>
      <p:sp>
        <p:nvSpPr>
          <p:cNvPr id="3" name="Content Placeholder 2">
            <a:extLst>
              <a:ext uri="{FF2B5EF4-FFF2-40B4-BE49-F238E27FC236}">
                <a16:creationId xmlns:a16="http://schemas.microsoft.com/office/drawing/2014/main" id="{3D44DCFE-F533-4740-404A-0706D54E2B99}"/>
              </a:ext>
            </a:extLst>
          </p:cNvPr>
          <p:cNvSpPr>
            <a:spLocks noGrp="1"/>
          </p:cNvSpPr>
          <p:nvPr>
            <p:ph idx="1"/>
          </p:nvPr>
        </p:nvSpPr>
        <p:spPr>
          <a:xfrm>
            <a:off x="806131" y="1368828"/>
            <a:ext cx="8986262" cy="4898967"/>
          </a:xfrm>
        </p:spPr>
        <p:txBody>
          <a:bodyPr>
            <a:normAutofit fontScale="85000" lnSpcReduction="10000"/>
          </a:bodyPr>
          <a:lstStyle/>
          <a:p>
            <a:pPr>
              <a:buFont typeface="Wingdings" panose="05000000000000000000" pitchFamily="2" charset="2"/>
              <a:buChar char="v"/>
            </a:pPr>
            <a:r>
              <a:rPr lang="mk-MK" sz="2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Солитарен плазмоцитом </a:t>
            </a:r>
            <a:r>
              <a:rPr lang="mk-MK" sz="2400" dirty="0">
                <a:latin typeface="Calibri" panose="020F0502020204030204" pitchFamily="34" charset="0"/>
                <a:cs typeface="Calibri" panose="020F0502020204030204" pitchFamily="34" charset="0"/>
              </a:rPr>
              <a:t>– Локализиран тумор составен од клонални плазма клетки кои се генетски, имунофенотипски и цитолошки исти со клетките на Мултипниот миелом. </a:t>
            </a:r>
            <a:r>
              <a:rPr lang="en-GB" sz="2400" dirty="0">
                <a:latin typeface="Calibri" panose="020F0502020204030204" pitchFamily="34" charset="0"/>
                <a:cs typeface="Calibri" panose="020F0502020204030204" pitchFamily="34" charset="0"/>
              </a:rPr>
              <a:t>50% </a:t>
            </a:r>
            <a:r>
              <a:rPr lang="mk-MK" sz="2400" dirty="0">
                <a:latin typeface="Calibri" panose="020F0502020204030204" pitchFamily="34" charset="0"/>
                <a:cs typeface="Calibri" panose="020F0502020204030204" pitchFamily="34" charset="0"/>
              </a:rPr>
              <a:t>прогресија кон ММ. </a:t>
            </a:r>
            <a:endParaRPr lang="en-GB" sz="2400" dirty="0">
              <a:latin typeface="Calibri" panose="020F0502020204030204" pitchFamily="34" charset="0"/>
              <a:cs typeface="Calibri" panose="020F0502020204030204" pitchFamily="34" charset="0"/>
            </a:endParaRPr>
          </a:p>
          <a:p>
            <a:r>
              <a:rPr lang="mk-MK" sz="2400" b="1" dirty="0">
                <a:solidFill>
                  <a:srgbClr val="C00000"/>
                </a:solidFill>
                <a:latin typeface="Calibri" panose="020F0502020204030204" pitchFamily="34" charset="0"/>
                <a:cs typeface="Calibri" panose="020F0502020204030204" pitchFamily="34" charset="0"/>
              </a:rPr>
              <a:t>Дијагностички критериуми според </a:t>
            </a:r>
            <a:r>
              <a:rPr lang="en-GB" sz="2400" b="1" dirty="0">
                <a:solidFill>
                  <a:srgbClr val="C00000"/>
                </a:solidFill>
                <a:latin typeface="Calibri" panose="020F0502020204030204" pitchFamily="34" charset="0"/>
                <a:cs typeface="Calibri" panose="020F0502020204030204" pitchFamily="34" charset="0"/>
              </a:rPr>
              <a:t>IMWG: </a:t>
            </a:r>
          </a:p>
          <a:p>
            <a:pPr>
              <a:buFontTx/>
              <a:buChar char="-"/>
            </a:pPr>
            <a:r>
              <a:rPr lang="mk-MK" u="sng" dirty="0">
                <a:latin typeface="Calibri" panose="020F0502020204030204" pitchFamily="34" charset="0"/>
                <a:cs typeface="Calibri" panose="020F0502020204030204" pitchFamily="34" charset="0"/>
              </a:rPr>
              <a:t>Докажана со биопсија Солитарна лезија на коска или меко ткиво  која се состои од моноклонални плазма клетки. </a:t>
            </a:r>
          </a:p>
          <a:p>
            <a:pPr>
              <a:buFontTx/>
              <a:buChar char="-"/>
            </a:pPr>
            <a:r>
              <a:rPr lang="mk-MK" u="sng" dirty="0">
                <a:latin typeface="Calibri" panose="020F0502020204030204" pitchFamily="34" charset="0"/>
                <a:cs typeface="Calibri" panose="020F0502020204030204" pitchFamily="34" charset="0"/>
              </a:rPr>
              <a:t>Уреден наод од биопсија на коска</a:t>
            </a:r>
          </a:p>
          <a:p>
            <a:pPr>
              <a:buFontTx/>
              <a:buChar char="-"/>
            </a:pPr>
            <a:r>
              <a:rPr lang="mk-MK" u="sng" dirty="0">
                <a:latin typeface="Calibri" panose="020F0502020204030204" pitchFamily="34" charset="0"/>
                <a:cs typeface="Calibri" panose="020F0502020204030204" pitchFamily="34" charset="0"/>
              </a:rPr>
              <a:t>Нормален наод на МРИ и КТ освен солитарната лезија</a:t>
            </a:r>
          </a:p>
          <a:p>
            <a:pPr>
              <a:buFontTx/>
              <a:buChar char="-"/>
            </a:pPr>
            <a:r>
              <a:rPr lang="mk-MK" u="sng" dirty="0">
                <a:latin typeface="Calibri" panose="020F0502020204030204" pitchFamily="34" charset="0"/>
                <a:cs typeface="Calibri" panose="020F0502020204030204" pitchFamily="34" charset="0"/>
              </a:rPr>
              <a:t>Отсуство на </a:t>
            </a:r>
            <a:r>
              <a:rPr lang="en-GB" u="sng" dirty="0">
                <a:latin typeface="Calibri" panose="020F0502020204030204" pitchFamily="34" charset="0"/>
                <a:cs typeface="Calibri" panose="020F0502020204030204" pitchFamily="34" charset="0"/>
              </a:rPr>
              <a:t>CRAB </a:t>
            </a:r>
            <a:r>
              <a:rPr lang="mk-MK" u="sng" dirty="0">
                <a:latin typeface="Calibri" panose="020F0502020204030204" pitchFamily="34" charset="0"/>
                <a:cs typeface="Calibri" panose="020F0502020204030204" pitchFamily="34" charset="0"/>
              </a:rPr>
              <a:t>критериуми </a:t>
            </a:r>
            <a:r>
              <a:rPr lang="en-GB" u="sng" dirty="0">
                <a:latin typeface="Calibri" panose="020F0502020204030204" pitchFamily="34" charset="0"/>
                <a:cs typeface="Calibri" panose="020F0502020204030204" pitchFamily="34" charset="0"/>
              </a:rPr>
              <a:t> </a:t>
            </a:r>
            <a:endParaRPr lang="mk-MK" u="sng" dirty="0">
              <a:latin typeface="Calibri" panose="020F0502020204030204" pitchFamily="34" charset="0"/>
              <a:cs typeface="Calibri" panose="020F0502020204030204" pitchFamily="34" charset="0"/>
            </a:endParaRPr>
          </a:p>
          <a:p>
            <a:pPr>
              <a:buFontTx/>
              <a:buChar char="-"/>
            </a:pPr>
            <a:endParaRPr lang="mk-MK" u="sng"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mk-MK" sz="30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Екстраосеален Плазмоцитом </a:t>
            </a:r>
          </a:p>
          <a:p>
            <a:pPr>
              <a:buFont typeface="Wingdings" panose="05000000000000000000" pitchFamily="2" charset="2"/>
              <a:buChar char="Ø"/>
            </a:pPr>
            <a:r>
              <a:rPr lang="mk-MK" sz="2800" dirty="0">
                <a:solidFill>
                  <a:schemeClr val="bg1"/>
                </a:solidFill>
                <a:latin typeface="Calibri" panose="020F0502020204030204" pitchFamily="34" charset="0"/>
                <a:cs typeface="Calibri" panose="020F0502020204030204" pitchFamily="34" charset="0"/>
              </a:rPr>
              <a:t>Локализиран тумор на плазма клетки кој по потекло не е од коскената срцевина  </a:t>
            </a:r>
            <a:endParaRPr lang="en-GB" sz="28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B78A106-EF31-8DAD-66F8-C61C83741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1470078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56AC-964D-ECC1-35A2-50211C4F0A93}"/>
              </a:ext>
            </a:extLst>
          </p:cNvPr>
          <p:cNvSpPr>
            <a:spLocks noGrp="1"/>
          </p:cNvSpPr>
          <p:nvPr>
            <p:ph type="title"/>
          </p:nvPr>
        </p:nvSpPr>
        <p:spPr>
          <a:xfrm>
            <a:off x="479164" y="319884"/>
            <a:ext cx="10321839" cy="1507067"/>
          </a:xfrm>
        </p:spPr>
        <p:txBody>
          <a:bodyPr>
            <a:normAutofit/>
          </a:bodyPr>
          <a:lstStyle/>
          <a:p>
            <a:r>
              <a:rPr lang="en-GB" sz="4000" b="1" dirty="0" err="1">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Waldenstrom</a:t>
            </a:r>
            <a:r>
              <a:rPr lang="en-GB" sz="4000" b="1"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macroglobulinemia </a:t>
            </a:r>
          </a:p>
        </p:txBody>
      </p:sp>
      <p:sp>
        <p:nvSpPr>
          <p:cNvPr id="3" name="Content Placeholder 2">
            <a:extLst>
              <a:ext uri="{FF2B5EF4-FFF2-40B4-BE49-F238E27FC236}">
                <a16:creationId xmlns:a16="http://schemas.microsoft.com/office/drawing/2014/main" id="{6DAB7EB6-18F5-A64E-4B2A-83168A5A838F}"/>
              </a:ext>
            </a:extLst>
          </p:cNvPr>
          <p:cNvSpPr>
            <a:spLocks noGrp="1"/>
          </p:cNvSpPr>
          <p:nvPr>
            <p:ph idx="1"/>
          </p:nvPr>
        </p:nvSpPr>
        <p:spPr>
          <a:xfrm>
            <a:off x="407120" y="1367443"/>
            <a:ext cx="11305716" cy="4346172"/>
          </a:xfrm>
        </p:spPr>
        <p:txBody>
          <a:bodyPr/>
          <a:lstStyle/>
          <a:p>
            <a:r>
              <a:rPr lang="ru-RU" b="1" dirty="0">
                <a:solidFill>
                  <a:schemeClr val="accent6"/>
                </a:solidFill>
                <a:latin typeface="Calibri" panose="020F0502020204030204" pitchFamily="34" charset="0"/>
                <a:cs typeface="Calibri" panose="020F0502020204030204" pitchFamily="34" charset="0"/>
              </a:rPr>
              <a:t>Клонална пролиферација на релативно зрели Б лимфоцити (диференцијација на ниво лимфо-плазмоидни клетки) кои продуцираат  моноклонален М протеин- ИгМ.</a:t>
            </a:r>
            <a:endParaRPr lang="en-GB" b="1" dirty="0">
              <a:solidFill>
                <a:schemeClr val="accent6"/>
              </a:solidFill>
              <a:latin typeface="Calibri" panose="020F0502020204030204" pitchFamily="34" charset="0"/>
              <a:cs typeface="Calibri" panose="020F0502020204030204" pitchFamily="34" charset="0"/>
            </a:endParaRPr>
          </a:p>
          <a:p>
            <a:r>
              <a:rPr lang="ru-RU" dirty="0">
                <a:solidFill>
                  <a:schemeClr val="bg1"/>
                </a:solidFill>
                <a:latin typeface="Calibri" panose="020F0502020204030204" pitchFamily="34" charset="0"/>
                <a:cs typeface="Calibri" panose="020F0502020204030204" pitchFamily="34" charset="0"/>
              </a:rPr>
              <a:t>Обично се јавува на возраст од 50-70 години</a:t>
            </a:r>
            <a:r>
              <a:rPr lang="en-GB" dirty="0">
                <a:solidFill>
                  <a:schemeClr val="bg1"/>
                </a:solidFill>
                <a:latin typeface="Calibri" panose="020F0502020204030204" pitchFamily="34" charset="0"/>
                <a:cs typeface="Calibri" panose="020F0502020204030204" pitchFamily="34" charset="0"/>
              </a:rPr>
              <a:t> (</a:t>
            </a:r>
            <a:r>
              <a:rPr lang="mk-MK" dirty="0">
                <a:solidFill>
                  <a:schemeClr val="bg1"/>
                </a:solidFill>
                <a:latin typeface="Calibri" panose="020F0502020204030204" pitchFamily="34" charset="0"/>
                <a:cs typeface="Calibri" panose="020F0502020204030204" pitchFamily="34" charset="0"/>
              </a:rPr>
              <a:t>средна возраст 63 години</a:t>
            </a:r>
            <a:r>
              <a:rPr lang="en-GB" dirty="0">
                <a:solidFill>
                  <a:schemeClr val="bg1"/>
                </a:solidFill>
                <a:latin typeface="Calibri" panose="020F0502020204030204" pitchFamily="34" charset="0"/>
                <a:cs typeface="Calibri" panose="020F0502020204030204" pitchFamily="34" charset="0"/>
              </a:rPr>
              <a:t>), </a:t>
            </a:r>
            <a:r>
              <a:rPr lang="mk-MK" dirty="0">
                <a:solidFill>
                  <a:schemeClr val="bg1"/>
                </a:solidFill>
                <a:latin typeface="Calibri" panose="020F0502020204030204" pitchFamily="34" charset="0"/>
                <a:cs typeface="Calibri" panose="020F0502020204030204" pitchFamily="34" charset="0"/>
              </a:rPr>
              <a:t>с</a:t>
            </a:r>
            <a:r>
              <a:rPr lang="ru-RU" dirty="0">
                <a:solidFill>
                  <a:schemeClr val="bg1"/>
                </a:solidFill>
                <a:latin typeface="Calibri" panose="020F0502020204030204" pitchFamily="34" charset="0"/>
                <a:cs typeface="Calibri" panose="020F0502020204030204" pitchFamily="34" charset="0"/>
              </a:rPr>
              <a:t>е јавува еднакво кај двата пола. </a:t>
            </a:r>
          </a:p>
          <a:p>
            <a:r>
              <a:rPr lang="ru-RU" dirty="0">
                <a:solidFill>
                  <a:schemeClr val="bg1"/>
                </a:solidFill>
                <a:latin typeface="Calibri" panose="020F0502020204030204" pitchFamily="34" charset="0"/>
                <a:cs typeface="Calibri" panose="020F0502020204030204" pitchFamily="34" charset="0"/>
              </a:rPr>
              <a:t>Хронична прогресивна болест</a:t>
            </a:r>
          </a:p>
          <a:p>
            <a:r>
              <a:rPr lang="ru-RU" dirty="0">
                <a:solidFill>
                  <a:schemeClr val="bg1"/>
                </a:solidFill>
                <a:latin typeface="Calibri" panose="020F0502020204030204" pitchFamily="34" charset="0"/>
                <a:cs typeface="Calibri" panose="020F0502020204030204" pitchFamily="34" charset="0"/>
              </a:rPr>
              <a:t>Средно преживување - 4 години </a:t>
            </a:r>
          </a:p>
          <a:p>
            <a:pPr>
              <a:buFont typeface="Wingdings" panose="05000000000000000000" pitchFamily="2" charset="2"/>
              <a:buChar char="v"/>
            </a:pPr>
            <a:r>
              <a:rPr lang="ru-RU" dirty="0">
                <a:solidFill>
                  <a:schemeClr val="bg1"/>
                </a:solidFill>
                <a:latin typeface="Calibri" panose="020F0502020204030204" pitchFamily="34" charset="0"/>
                <a:cs typeface="Calibri" panose="020F0502020204030204" pitchFamily="34" charset="0"/>
              </a:rPr>
              <a:t>Дијагноза- </a:t>
            </a:r>
            <a:r>
              <a:rPr lang="ru-RU" u="sng" dirty="0">
                <a:solidFill>
                  <a:schemeClr val="bg1"/>
                </a:solidFill>
                <a:latin typeface="Calibri" panose="020F0502020204030204" pitchFamily="34" charset="0"/>
                <a:cs typeface="Calibri" panose="020F0502020204030204" pitchFamily="34" charset="0"/>
              </a:rPr>
              <a:t>Биопсија на коска </a:t>
            </a:r>
            <a:r>
              <a:rPr lang="ru-RU" dirty="0">
                <a:solidFill>
                  <a:schemeClr val="bg1"/>
                </a:solidFill>
                <a:latin typeface="Calibri" panose="020F0502020204030204" pitchFamily="34" charset="0"/>
                <a:cs typeface="Calibri" panose="020F0502020204030204" pitchFamily="34" charset="0"/>
              </a:rPr>
              <a:t>која покажува </a:t>
            </a:r>
            <a:r>
              <a:rPr lang="en-GB" dirty="0">
                <a:solidFill>
                  <a:schemeClr val="bg1"/>
                </a:solidFill>
                <a:latin typeface="Calibri" panose="020F0502020204030204" pitchFamily="34" charset="0"/>
                <a:cs typeface="Calibri" panose="020F0502020204030204" pitchFamily="34" charset="0"/>
              </a:rPr>
              <a:t>&gt; 10% </a:t>
            </a:r>
            <a:r>
              <a:rPr lang="ru-RU" dirty="0">
                <a:solidFill>
                  <a:schemeClr val="bg1"/>
                </a:solidFill>
                <a:latin typeface="Calibri" panose="020F0502020204030204" pitchFamily="34" charset="0"/>
                <a:cs typeface="Calibri" panose="020F0502020204030204" pitchFamily="34" charset="0"/>
              </a:rPr>
              <a:t>лимфоплазмоцитоидни клетки и присуство на </a:t>
            </a:r>
            <a:r>
              <a:rPr lang="ru-RU" u="sng" dirty="0">
                <a:solidFill>
                  <a:schemeClr val="bg1"/>
                </a:solidFill>
                <a:latin typeface="Calibri" panose="020F0502020204030204" pitchFamily="34" charset="0"/>
                <a:cs typeface="Calibri" panose="020F0502020204030204" pitchFamily="34" charset="0"/>
              </a:rPr>
              <a:t>моноклонално </a:t>
            </a:r>
            <a:r>
              <a:rPr lang="en-GB" u="sng" dirty="0">
                <a:solidFill>
                  <a:schemeClr val="bg1"/>
                </a:solidFill>
                <a:latin typeface="Calibri" panose="020F0502020204030204" pitchFamily="34" charset="0"/>
                <a:cs typeface="Calibri" panose="020F0502020204030204" pitchFamily="34" charset="0"/>
              </a:rPr>
              <a:t>IgM </a:t>
            </a:r>
            <a:endParaRPr lang="mk-MK" u="sng" dirty="0">
              <a:solidFill>
                <a:schemeClr val="bg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mk-MK" u="sng" dirty="0">
                <a:solidFill>
                  <a:schemeClr val="bg1"/>
                </a:solidFill>
                <a:latin typeface="Calibri" panose="020F0502020204030204" pitchFamily="34" charset="0"/>
                <a:cs typeface="Calibri" panose="020F0502020204030204" pitchFamily="34" charset="0"/>
              </a:rPr>
              <a:t>Околу 90% од пациентите имаат присутна соматска мутација </a:t>
            </a:r>
            <a:r>
              <a:rPr lang="en-GB" b="0" i="1" dirty="0">
                <a:solidFill>
                  <a:srgbClr val="2E2E2E"/>
                </a:solidFill>
                <a:effectLst/>
                <a:latin typeface="NexusSerif"/>
              </a:rPr>
              <a:t>MYD88</a:t>
            </a:r>
            <a:r>
              <a:rPr lang="mk-MK" b="0" dirty="0">
                <a:solidFill>
                  <a:schemeClr val="bg1"/>
                </a:solidFill>
                <a:effectLst/>
                <a:latin typeface="NexusSerif"/>
              </a:rPr>
              <a:t> (</a:t>
            </a:r>
            <a:r>
              <a:rPr lang="mk-MK" b="0" dirty="0">
                <a:solidFill>
                  <a:schemeClr val="bg1"/>
                </a:solidFill>
                <a:effectLst/>
                <a:latin typeface="Calibri" panose="020F0502020204030204" pitchFamily="34" charset="0"/>
                <a:cs typeface="Calibri" panose="020F0502020204030204" pitchFamily="34" charset="0"/>
              </a:rPr>
              <a:t>Корисна за дијагностика)</a:t>
            </a:r>
            <a:endParaRPr lang="en-GB" u="sng"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C965E81-F86B-7F74-4C16-F35D0204D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pic>
        <p:nvPicPr>
          <p:cNvPr id="5" name="Picture 4">
            <a:extLst>
              <a:ext uri="{FF2B5EF4-FFF2-40B4-BE49-F238E27FC236}">
                <a16:creationId xmlns:a16="http://schemas.microsoft.com/office/drawing/2014/main" id="{FE969272-3CC1-CE0D-A3ED-3A01CFF2BBFE}"/>
              </a:ext>
            </a:extLst>
          </p:cNvPr>
          <p:cNvPicPr>
            <a:picLocks noChangeAspect="1"/>
          </p:cNvPicPr>
          <p:nvPr/>
        </p:nvPicPr>
        <p:blipFill>
          <a:blip r:embed="rId3"/>
          <a:stretch>
            <a:fillRect/>
          </a:stretch>
        </p:blipFill>
        <p:spPr>
          <a:xfrm>
            <a:off x="0" y="5296246"/>
            <a:ext cx="2848495" cy="1561754"/>
          </a:xfrm>
          <a:prstGeom prst="rect">
            <a:avLst/>
          </a:prstGeom>
        </p:spPr>
      </p:pic>
    </p:spTree>
    <p:extLst>
      <p:ext uri="{BB962C8B-B14F-4D97-AF65-F5344CB8AC3E}">
        <p14:creationId xmlns:p14="http://schemas.microsoft.com/office/powerpoint/2010/main" val="97846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93117-3569-110F-339A-A060F5AF7940}"/>
              </a:ext>
            </a:extLst>
          </p:cNvPr>
          <p:cNvSpPr>
            <a:spLocks noGrp="1"/>
          </p:cNvSpPr>
          <p:nvPr>
            <p:ph idx="1"/>
          </p:nvPr>
        </p:nvSpPr>
        <p:spPr>
          <a:xfrm>
            <a:off x="69068" y="1019694"/>
            <a:ext cx="10864938" cy="3552306"/>
          </a:xfrm>
        </p:spPr>
        <p:txBody>
          <a:bodyPr/>
          <a:lstStyle/>
          <a:p>
            <a:endParaRPr lang="mk-MK" dirty="0">
              <a:latin typeface="Calibri" panose="020F0502020204030204" pitchFamily="34" charset="0"/>
              <a:cs typeface="Calibri" panose="020F0502020204030204" pitchFamily="34" charset="0"/>
            </a:endParaRPr>
          </a:p>
          <a:p>
            <a:r>
              <a:rPr lang="mk-MK" dirty="0">
                <a:latin typeface="Calibri" panose="020F0502020204030204" pitchFamily="34" charset="0"/>
                <a:cs typeface="Calibri" panose="020F0502020204030204" pitchFamily="34" charset="0"/>
              </a:rPr>
              <a:t>Болеста може да биде во асимптоматска фаза или може да биде дијагностицирана со  изразени симптоми и компликации</a:t>
            </a:r>
          </a:p>
          <a:p>
            <a:r>
              <a:rPr lang="mk-MK" b="1"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Тераписки пристап- </a:t>
            </a:r>
            <a:r>
              <a:rPr lang="mk-MK" dirty="0">
                <a:latin typeface="Calibri" panose="020F0502020204030204" pitchFamily="34" charset="0"/>
                <a:cs typeface="Calibri" panose="020F0502020204030204" pitchFamily="34" charset="0"/>
              </a:rPr>
              <a:t>Кај голем дел од пациентите не се започнува веднаш со третман, одреден дел се опсервирани до развиток на симптоми</a:t>
            </a:r>
            <a:endParaRPr lang="en-GB" dirty="0">
              <a:latin typeface="Calibri" panose="020F0502020204030204" pitchFamily="34" charset="0"/>
              <a:cs typeface="Calibri" panose="020F0502020204030204" pitchFamily="34" charset="0"/>
            </a:endParaRPr>
          </a:p>
          <a:p>
            <a:r>
              <a:rPr lang="mk-MK" dirty="0">
                <a:latin typeface="Calibri" panose="020F0502020204030204" pitchFamily="34" charset="0"/>
                <a:cs typeface="Calibri" panose="020F0502020204030204" pitchFamily="34" charset="0"/>
              </a:rPr>
              <a:t>Кај пациенти со симптоми се започнува со третман</a:t>
            </a:r>
          </a:p>
          <a:p>
            <a:r>
              <a:rPr lang="mk-MK" dirty="0">
                <a:latin typeface="Calibri" panose="020F0502020204030204" pitchFamily="34" charset="0"/>
                <a:cs typeface="Calibri" panose="020F0502020204030204" pitchFamily="34" charset="0"/>
              </a:rPr>
              <a:t>Прв тераписки избор е анти </a:t>
            </a:r>
            <a:r>
              <a:rPr lang="en-GB" dirty="0">
                <a:latin typeface="Calibri" panose="020F0502020204030204" pitchFamily="34" charset="0"/>
                <a:cs typeface="Calibri" panose="020F0502020204030204" pitchFamily="34" charset="0"/>
              </a:rPr>
              <a:t>CD20 </a:t>
            </a:r>
            <a:r>
              <a:rPr lang="mk-MK" dirty="0">
                <a:latin typeface="Calibri" panose="020F0502020204030204" pitchFamily="34" charset="0"/>
                <a:cs typeface="Calibri" panose="020F0502020204030204" pitchFamily="34" charset="0"/>
              </a:rPr>
              <a:t>моноклонално антитело</a:t>
            </a:r>
          </a:p>
          <a:p>
            <a:pPr marL="0" indent="0">
              <a:buNone/>
            </a:pPr>
            <a:r>
              <a:rPr lang="mk-MK" dirty="0">
                <a:latin typeface="Calibri" panose="020F0502020204030204" pitchFamily="34" charset="0"/>
                <a:cs typeface="Calibri" panose="020F0502020204030204" pitchFamily="34" charset="0"/>
              </a:rPr>
              <a:t> во комбинација со</a:t>
            </a:r>
            <a:r>
              <a:rPr lang="en-GB" dirty="0">
                <a:latin typeface="Calibri" panose="020F0502020204030204" pitchFamily="34" charset="0"/>
                <a:cs typeface="Calibri" panose="020F0502020204030204" pitchFamily="34" charset="0"/>
              </a:rPr>
              <a:t> </a:t>
            </a:r>
            <a:r>
              <a:rPr lang="mk-MK" dirty="0">
                <a:latin typeface="Calibri" panose="020F0502020204030204" pitchFamily="34" charset="0"/>
                <a:cs typeface="Calibri" panose="020F0502020204030204" pitchFamily="34" charset="0"/>
              </a:rPr>
              <a:t>алкилирачки агенс- </a:t>
            </a:r>
            <a:r>
              <a:rPr lang="en-GB" dirty="0" err="1">
                <a:latin typeface="Calibri" panose="020F0502020204030204" pitchFamily="34" charset="0"/>
                <a:cs typeface="Calibri" panose="020F0502020204030204" pitchFamily="34" charset="0"/>
              </a:rPr>
              <a:t>Bendamustine</a:t>
            </a:r>
            <a:r>
              <a:rPr lang="en-GB" dirty="0">
                <a:latin typeface="Calibri" panose="020F0502020204030204" pitchFamily="34" charset="0"/>
                <a:cs typeface="Calibri" panose="020F0502020204030204" pitchFamily="34" charset="0"/>
              </a:rPr>
              <a:t> </a:t>
            </a:r>
            <a:endParaRPr lang="mk-MK" dirty="0">
              <a:latin typeface="Calibri" panose="020F0502020204030204" pitchFamily="34" charset="0"/>
              <a:cs typeface="Calibri" panose="020F0502020204030204" pitchFamily="34" charset="0"/>
            </a:endParaRPr>
          </a:p>
          <a:p>
            <a:pPr marL="0" indent="0">
              <a:buNone/>
            </a:pPr>
            <a:endParaRPr lang="en-GB" dirty="0"/>
          </a:p>
        </p:txBody>
      </p:sp>
      <p:sp>
        <p:nvSpPr>
          <p:cNvPr id="4" name="Title 1">
            <a:extLst>
              <a:ext uri="{FF2B5EF4-FFF2-40B4-BE49-F238E27FC236}">
                <a16:creationId xmlns:a16="http://schemas.microsoft.com/office/drawing/2014/main" id="{CA4057D5-5E0D-B0B7-3D99-94B05EF698A2}"/>
              </a:ext>
            </a:extLst>
          </p:cNvPr>
          <p:cNvSpPr>
            <a:spLocks noGrp="1"/>
          </p:cNvSpPr>
          <p:nvPr>
            <p:ph type="title"/>
          </p:nvPr>
        </p:nvSpPr>
        <p:spPr>
          <a:xfrm>
            <a:off x="495791" y="425710"/>
            <a:ext cx="10244252" cy="1506537"/>
          </a:xfrm>
        </p:spPr>
        <p:txBody>
          <a:bodyPr>
            <a:normAutofit/>
          </a:bodyPr>
          <a:lstStyle/>
          <a:p>
            <a:r>
              <a:rPr lang="en-GB" sz="4000" b="1" dirty="0" err="1">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Waldenstrom</a:t>
            </a:r>
            <a:r>
              <a:rPr lang="en-GB" sz="4000" b="1"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macroglobulinemia </a:t>
            </a:r>
          </a:p>
        </p:txBody>
      </p:sp>
      <p:pic>
        <p:nvPicPr>
          <p:cNvPr id="5" name="Picture 4">
            <a:extLst>
              <a:ext uri="{FF2B5EF4-FFF2-40B4-BE49-F238E27FC236}">
                <a16:creationId xmlns:a16="http://schemas.microsoft.com/office/drawing/2014/main" id="{28711E54-8229-7752-058A-F5A6ECFFEA1D}"/>
              </a:ext>
            </a:extLst>
          </p:cNvPr>
          <p:cNvPicPr>
            <a:picLocks noChangeAspect="1"/>
          </p:cNvPicPr>
          <p:nvPr/>
        </p:nvPicPr>
        <p:blipFill>
          <a:blip r:embed="rId2"/>
          <a:stretch>
            <a:fillRect/>
          </a:stretch>
        </p:blipFill>
        <p:spPr>
          <a:xfrm>
            <a:off x="5084823" y="2366349"/>
            <a:ext cx="6855229" cy="4491651"/>
          </a:xfrm>
          <a:prstGeom prst="rect">
            <a:avLst/>
          </a:prstGeom>
        </p:spPr>
      </p:pic>
      <p:pic>
        <p:nvPicPr>
          <p:cNvPr id="6" name="Picture 5">
            <a:extLst>
              <a:ext uri="{FF2B5EF4-FFF2-40B4-BE49-F238E27FC236}">
                <a16:creationId xmlns:a16="http://schemas.microsoft.com/office/drawing/2014/main" id="{FB8B5A85-2C57-4E3C-A1EC-68B8EDA21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753" y="-1"/>
            <a:ext cx="1424247" cy="1424247"/>
          </a:xfrm>
          <a:prstGeom prst="rect">
            <a:avLst/>
          </a:prstGeom>
        </p:spPr>
      </p:pic>
    </p:spTree>
    <p:extLst>
      <p:ext uri="{BB962C8B-B14F-4D97-AF65-F5344CB8AC3E}">
        <p14:creationId xmlns:p14="http://schemas.microsoft.com/office/powerpoint/2010/main" val="44767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7018"/>
            <a:ext cx="8534400" cy="1431637"/>
          </a:xfrm>
        </p:spPr>
        <p:txBody>
          <a:bodyPr>
            <a:normAutofit/>
          </a:bodyPr>
          <a:lstStyle/>
          <a:p>
            <a:r>
              <a:rPr lang="mk-MK" dirty="0" smtClean="0"/>
              <a:t>АМИЛОИДОЗА</a:t>
            </a:r>
            <a:endParaRPr lang="en-US" dirty="0"/>
          </a:p>
        </p:txBody>
      </p:sp>
      <p:sp>
        <p:nvSpPr>
          <p:cNvPr id="3" name="Content Placeholder 2"/>
          <p:cNvSpPr>
            <a:spLocks noGrp="1"/>
          </p:cNvSpPr>
          <p:nvPr>
            <p:ph idx="1"/>
          </p:nvPr>
        </p:nvSpPr>
        <p:spPr>
          <a:xfrm>
            <a:off x="684212" y="-600364"/>
            <a:ext cx="8534400" cy="7093527"/>
          </a:xfrm>
        </p:spPr>
        <p:txBody>
          <a:bodyPr>
            <a:normAutofit lnSpcReduction="10000"/>
          </a:bodyPr>
          <a:lstStyle/>
          <a:p>
            <a:pPr marL="0" indent="0">
              <a:buNone/>
            </a:pPr>
            <a:endParaRPr lang="mk-MK" dirty="0" smtClean="0"/>
          </a:p>
          <a:p>
            <a:pPr marL="0" indent="0">
              <a:buNone/>
            </a:pPr>
            <a:endParaRPr lang="mk-MK" dirty="0"/>
          </a:p>
          <a:p>
            <a:pPr marL="0" indent="0">
              <a:buNone/>
            </a:pPr>
            <a:endParaRPr lang="mk-MK" dirty="0" smtClean="0"/>
          </a:p>
          <a:p>
            <a:pPr marL="0" indent="0">
              <a:buNone/>
            </a:pPr>
            <a:endParaRPr lang="mk-MK" dirty="0"/>
          </a:p>
          <a:p>
            <a:pPr marL="0" indent="0">
              <a:buNone/>
            </a:pPr>
            <a:endParaRPr lang="mk-MK" dirty="0" smtClean="0"/>
          </a:p>
          <a:p>
            <a:pPr marL="0" indent="0">
              <a:buNone/>
            </a:pPr>
            <a:endParaRPr lang="mk-MK" dirty="0"/>
          </a:p>
          <a:p>
            <a:pPr marL="0" indent="0">
              <a:buNone/>
            </a:pPr>
            <a:r>
              <a:rPr lang="mk-MK" dirty="0" smtClean="0"/>
              <a:t>Амилоидоза </a:t>
            </a:r>
            <a:r>
              <a:rPr lang="mk-MK" dirty="0"/>
              <a:t>е име за група на ретки, сериозни состојби предизвикани од таложење на абнормален протеин наречен амилоид во органите и ткивата низ телото.</a:t>
            </a:r>
            <a:endParaRPr lang="en-US" dirty="0"/>
          </a:p>
          <a:p>
            <a:r>
              <a:rPr lang="mk-MK" b="1" dirty="0"/>
              <a:t>Системската амилоидоза </a:t>
            </a:r>
            <a:r>
              <a:rPr lang="mk-MK" b="1" dirty="0" smtClean="0"/>
              <a:t>(А</a:t>
            </a:r>
            <a:r>
              <a:rPr lang="en-US" b="1" dirty="0"/>
              <a:t>L</a:t>
            </a:r>
            <a:r>
              <a:rPr lang="mk-MK" b="1" dirty="0"/>
              <a:t>) </a:t>
            </a:r>
            <a:r>
              <a:rPr lang="mk-MK" dirty="0" smtClean="0"/>
              <a:t>од </a:t>
            </a:r>
            <a:r>
              <a:rPr lang="mk-MK" dirty="0"/>
              <a:t>имуноглобулински лесни ланци </a:t>
            </a:r>
            <a:r>
              <a:rPr lang="mk-MK" dirty="0" smtClean="0"/>
              <a:t>е </a:t>
            </a:r>
            <a:r>
              <a:rPr lang="mk-MK" dirty="0"/>
              <a:t>најчестиот тип  на амилоидоза во западниот свет</a:t>
            </a:r>
            <a:r>
              <a:rPr lang="mk-MK" dirty="0" smtClean="0"/>
              <a:t>.</a:t>
            </a:r>
          </a:p>
          <a:p>
            <a:pPr marL="0" indent="0">
              <a:buNone/>
            </a:pPr>
            <a:endParaRPr lang="mk-MK" dirty="0" smtClean="0"/>
          </a:p>
          <a:p>
            <a:pPr marL="0" indent="0">
              <a:buNone/>
            </a:pPr>
            <a:r>
              <a:rPr lang="mk-MK" dirty="0" smtClean="0"/>
              <a:t>Таложењето </a:t>
            </a:r>
            <a:r>
              <a:rPr lang="mk-MK" dirty="0"/>
              <a:t>на </a:t>
            </a:r>
            <a:r>
              <a:rPr lang="mk-MK" dirty="0" smtClean="0"/>
              <a:t>амилоидниоте фибрински нишки е </a:t>
            </a:r>
            <a:r>
              <a:rPr lang="mk-MK" dirty="0"/>
              <a:t>во </a:t>
            </a:r>
            <a:endParaRPr lang="en-US" dirty="0"/>
          </a:p>
          <a:p>
            <a:r>
              <a:rPr lang="mk-MK" dirty="0" smtClean="0"/>
              <a:t>Срце                     70%</a:t>
            </a:r>
            <a:endParaRPr lang="en-US" dirty="0"/>
          </a:p>
          <a:p>
            <a:pPr lvl="0"/>
            <a:r>
              <a:rPr lang="mk-MK" dirty="0" smtClean="0"/>
              <a:t>Бубрези                65%  </a:t>
            </a:r>
            <a:endParaRPr lang="en-US" dirty="0"/>
          </a:p>
          <a:p>
            <a:pPr lvl="0"/>
            <a:r>
              <a:rPr lang="mk-MK" dirty="0" smtClean="0"/>
              <a:t>Хепар                    30% </a:t>
            </a:r>
            <a:endParaRPr lang="en-US" dirty="0"/>
          </a:p>
          <a:p>
            <a:pPr lvl="0"/>
            <a:r>
              <a:rPr lang="mk-MK" dirty="0"/>
              <a:t>Меки </a:t>
            </a:r>
            <a:r>
              <a:rPr lang="mk-MK" dirty="0" smtClean="0"/>
              <a:t>ткива           25% </a:t>
            </a: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B8B5A85-2C57-4E3C-A1EC-68B8EDA21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753" y="-1"/>
            <a:ext cx="1424247" cy="1424247"/>
          </a:xfrm>
          <a:prstGeom prst="rect">
            <a:avLst/>
          </a:prstGeom>
        </p:spPr>
      </p:pic>
    </p:spTree>
    <p:extLst>
      <p:ext uri="{BB962C8B-B14F-4D97-AF65-F5344CB8AC3E}">
        <p14:creationId xmlns:p14="http://schemas.microsoft.com/office/powerpoint/2010/main" val="337861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711200"/>
            <a:ext cx="8534400" cy="5467927"/>
          </a:xfrm>
        </p:spPr>
        <p:txBody>
          <a:bodyPr>
            <a:normAutofit fontScale="85000" lnSpcReduction="10000"/>
          </a:bodyPr>
          <a:lstStyle/>
          <a:p>
            <a:pPr marL="0" indent="0">
              <a:buNone/>
            </a:pPr>
            <a:endParaRPr lang="mk-MK" dirty="0" smtClean="0">
              <a:solidFill>
                <a:schemeClr val="tx1"/>
              </a:solidFill>
            </a:endParaRPr>
          </a:p>
          <a:p>
            <a:pPr marL="0" indent="0">
              <a:buNone/>
            </a:pPr>
            <a:endParaRPr lang="mk-MK" dirty="0">
              <a:solidFill>
                <a:schemeClr val="tx1"/>
              </a:solidFill>
            </a:endParaRPr>
          </a:p>
          <a:p>
            <a:pPr marL="0" indent="0">
              <a:buNone/>
            </a:pPr>
            <a:r>
              <a:rPr lang="mk-MK" dirty="0" smtClean="0">
                <a:solidFill>
                  <a:schemeClr val="tx1"/>
                </a:solidFill>
              </a:rPr>
              <a:t>РАНАТА ДИЈАГНОСТИКА Е КЛУЧНА</a:t>
            </a:r>
          </a:p>
          <a:p>
            <a:pPr marL="0" indent="0">
              <a:buNone/>
            </a:pPr>
            <a:endParaRPr lang="mk-MK" dirty="0" smtClean="0"/>
          </a:p>
          <a:p>
            <a:r>
              <a:rPr lang="en-US" dirty="0" err="1" smtClean="0">
                <a:solidFill>
                  <a:srgbClr val="FF0000"/>
                </a:solidFill>
              </a:rPr>
              <a:t>NTproBNP</a:t>
            </a:r>
            <a:r>
              <a:rPr lang="en-US" dirty="0" smtClean="0">
                <a:solidFill>
                  <a:srgbClr val="FF0000"/>
                </a:solidFill>
              </a:rPr>
              <a:t> </a:t>
            </a:r>
            <a:r>
              <a:rPr lang="en-US" dirty="0" smtClean="0"/>
              <a:t>N-terminal </a:t>
            </a:r>
            <a:r>
              <a:rPr lang="en-US" dirty="0" err="1" smtClean="0"/>
              <a:t>probrain</a:t>
            </a:r>
            <a:r>
              <a:rPr lang="en-US" dirty="0" smtClean="0"/>
              <a:t> natriuretic peptide</a:t>
            </a:r>
            <a:endParaRPr lang="mk-MK" dirty="0" smtClean="0"/>
          </a:p>
          <a:p>
            <a:r>
              <a:rPr lang="en-US" dirty="0" smtClean="0"/>
              <a:t> </a:t>
            </a:r>
            <a:r>
              <a:rPr lang="en-US" dirty="0" smtClean="0">
                <a:solidFill>
                  <a:srgbClr val="FF0000"/>
                </a:solidFill>
              </a:rPr>
              <a:t>Troponin T</a:t>
            </a:r>
            <a:endParaRPr lang="mk-MK" dirty="0" smtClean="0">
              <a:solidFill>
                <a:srgbClr val="FF0000"/>
              </a:solidFill>
            </a:endParaRPr>
          </a:p>
          <a:p>
            <a:r>
              <a:rPr lang="mk-MK" dirty="0" smtClean="0">
                <a:solidFill>
                  <a:srgbClr val="FF0000"/>
                </a:solidFill>
              </a:rPr>
              <a:t>Проеин во урина</a:t>
            </a:r>
            <a:endParaRPr lang="en-US" dirty="0" smtClean="0">
              <a:solidFill>
                <a:srgbClr val="FF0000"/>
              </a:solidFill>
            </a:endParaRPr>
          </a:p>
          <a:p>
            <a:pPr marL="0" indent="0">
              <a:buNone/>
            </a:pPr>
            <a:r>
              <a:rPr lang="mk-MK" dirty="0" smtClean="0">
                <a:solidFill>
                  <a:schemeClr val="tx1"/>
                </a:solidFill>
              </a:rPr>
              <a:t>3 чекори во дијагностика</a:t>
            </a:r>
          </a:p>
          <a:p>
            <a:pPr marL="0" indent="0">
              <a:buNone/>
            </a:pPr>
            <a:r>
              <a:rPr lang="mk-MK" dirty="0" smtClean="0">
                <a:solidFill>
                  <a:schemeClr val="tx1"/>
                </a:solidFill>
              </a:rPr>
              <a:t>-</a:t>
            </a:r>
            <a:r>
              <a:rPr lang="mk-MK" dirty="0" smtClean="0"/>
              <a:t>   хистопатолошка дијагноза</a:t>
            </a:r>
          </a:p>
          <a:p>
            <a:pPr>
              <a:buFontTx/>
              <a:buChar char="-"/>
            </a:pPr>
            <a:r>
              <a:rPr lang="mk-MK" dirty="0" smtClean="0"/>
              <a:t>Проценка на моноклоналност</a:t>
            </a:r>
          </a:p>
          <a:p>
            <a:pPr>
              <a:buFontTx/>
              <a:buChar char="-"/>
            </a:pPr>
            <a:r>
              <a:rPr lang="mk-MK" dirty="0" smtClean="0"/>
              <a:t>Стејџинг/проценка по однос на зафаќање на меки ткива и органи</a:t>
            </a:r>
          </a:p>
          <a:p>
            <a:pPr marL="0" indent="0">
              <a:buNone/>
            </a:pPr>
            <a:r>
              <a:rPr lang="mk-MK" dirty="0">
                <a:solidFill>
                  <a:schemeClr val="tx1"/>
                </a:solidFill>
              </a:rPr>
              <a:t>Имиџинг техники </a:t>
            </a:r>
          </a:p>
          <a:p>
            <a:pPr marL="0" indent="0">
              <a:buNone/>
            </a:pPr>
            <a:r>
              <a:rPr lang="mk-MK" dirty="0">
                <a:solidFill>
                  <a:schemeClr val="accent6"/>
                </a:solidFill>
              </a:rPr>
              <a:t> </a:t>
            </a:r>
            <a:r>
              <a:rPr lang="en-US" dirty="0">
                <a:solidFill>
                  <a:schemeClr val="accent6"/>
                </a:solidFill>
              </a:rPr>
              <a:t>MRI </a:t>
            </a:r>
            <a:r>
              <a:rPr lang="mk-MK" dirty="0">
                <a:solidFill>
                  <a:schemeClr val="accent6"/>
                </a:solidFill>
              </a:rPr>
              <a:t>на срце</a:t>
            </a:r>
          </a:p>
          <a:p>
            <a:pPr marL="0" indent="0">
              <a:buNone/>
            </a:pPr>
            <a:r>
              <a:rPr lang="en-US" sz="1400" dirty="0" smtClean="0">
                <a:solidFill>
                  <a:schemeClr val="accent6"/>
                </a:solidFill>
              </a:rPr>
              <a:t>99</a:t>
            </a:r>
            <a:r>
              <a:rPr lang="en-US" dirty="0" smtClean="0">
                <a:solidFill>
                  <a:schemeClr val="accent6"/>
                </a:solidFill>
              </a:rPr>
              <a:t>Tc</a:t>
            </a:r>
            <a:r>
              <a:rPr lang="mk-MK" dirty="0" smtClean="0">
                <a:solidFill>
                  <a:schemeClr val="accent6"/>
                </a:solidFill>
              </a:rPr>
              <a:t> </a:t>
            </a:r>
            <a:r>
              <a:rPr lang="en-US" dirty="0" smtClean="0">
                <a:solidFill>
                  <a:schemeClr val="accent6"/>
                </a:solidFill>
              </a:rPr>
              <a:t>DPD  </a:t>
            </a:r>
            <a:r>
              <a:rPr lang="mk-MK" dirty="0" smtClean="0">
                <a:solidFill>
                  <a:schemeClr val="accent6"/>
                </a:solidFill>
              </a:rPr>
              <a:t>сцинтиграфија на срце  </a:t>
            </a:r>
            <a:r>
              <a:rPr lang="mk-MK" dirty="0" smtClean="0">
                <a:solidFill>
                  <a:schemeClr val="bg1"/>
                </a:solidFill>
              </a:rPr>
              <a:t>( високоспецифичен закардијални депозити)</a:t>
            </a:r>
            <a:endParaRPr lang="mk-MK" dirty="0">
              <a:solidFill>
                <a:schemeClr val="bg1"/>
              </a:solidFill>
            </a:endParaRPr>
          </a:p>
          <a:p>
            <a:pPr>
              <a:buFontTx/>
              <a:buChar char="-"/>
            </a:pPr>
            <a:endParaRPr lang="mk-MK" dirty="0" smtClean="0"/>
          </a:p>
          <a:p>
            <a:pPr>
              <a:buFontTx/>
              <a:buChar char="-"/>
            </a:pPr>
            <a:endParaRPr lang="mk-MK" dirty="0"/>
          </a:p>
          <a:p>
            <a:pPr marL="0" indent="0">
              <a:buNone/>
            </a:pPr>
            <a:endParaRPr lang="en-US" dirty="0"/>
          </a:p>
        </p:txBody>
      </p:sp>
      <p:pic>
        <p:nvPicPr>
          <p:cNvPr id="4" name="Picture 3">
            <a:extLst>
              <a:ext uri="{FF2B5EF4-FFF2-40B4-BE49-F238E27FC236}">
                <a16:creationId xmlns:a16="http://schemas.microsoft.com/office/drawing/2014/main" id="{FB8B5A85-2C57-4E3C-A1EC-68B8EDA21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753" y="0"/>
            <a:ext cx="1424247" cy="1424247"/>
          </a:xfrm>
          <a:prstGeom prst="rect">
            <a:avLst/>
          </a:prstGeom>
        </p:spPr>
      </p:pic>
    </p:spTree>
    <p:extLst>
      <p:ext uri="{BB962C8B-B14F-4D97-AF65-F5344CB8AC3E}">
        <p14:creationId xmlns:p14="http://schemas.microsoft.com/office/powerpoint/2010/main" val="57864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B3D39E-D5CF-AA61-EAF7-21BCF4754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
        <p:nvSpPr>
          <p:cNvPr id="5" name="TextBox 4">
            <a:extLst>
              <a:ext uri="{FF2B5EF4-FFF2-40B4-BE49-F238E27FC236}">
                <a16:creationId xmlns:a16="http://schemas.microsoft.com/office/drawing/2014/main" id="{3F14FD4C-32F5-AC4C-8FF4-949571E9F2F6}"/>
              </a:ext>
            </a:extLst>
          </p:cNvPr>
          <p:cNvSpPr txBox="1"/>
          <p:nvPr/>
        </p:nvSpPr>
        <p:spPr>
          <a:xfrm>
            <a:off x="684212" y="863601"/>
            <a:ext cx="10817629" cy="40011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mk-MK" sz="2000" dirty="0">
                <a:latin typeface="Calibri" panose="020F0502020204030204" pitchFamily="34" charset="0"/>
                <a:cs typeface="Calibri" panose="020F0502020204030204" pitchFamily="34" charset="0"/>
              </a:rPr>
              <a:t>Заболувања асицрани со продукција на абнормален моноклонален протеин </a:t>
            </a:r>
            <a:endParaRPr lang="en-GB" sz="2000" dirty="0">
              <a:latin typeface="Calibri" panose="020F0502020204030204" pitchFamily="34" charset="0"/>
              <a:cs typeface="Calibri" panose="020F0502020204030204" pitchFamily="34" charset="0"/>
            </a:endParaRPr>
          </a:p>
        </p:txBody>
      </p:sp>
      <p:sp>
        <p:nvSpPr>
          <p:cNvPr id="6" name="Arrow: Down 5">
            <a:extLst>
              <a:ext uri="{FF2B5EF4-FFF2-40B4-BE49-F238E27FC236}">
                <a16:creationId xmlns:a16="http://schemas.microsoft.com/office/drawing/2014/main" id="{0E0515AD-4317-FCE7-9479-EBE1B031DFD5}"/>
              </a:ext>
            </a:extLst>
          </p:cNvPr>
          <p:cNvSpPr/>
          <p:nvPr/>
        </p:nvSpPr>
        <p:spPr>
          <a:xfrm>
            <a:off x="5024435" y="1267398"/>
            <a:ext cx="565266" cy="80091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B672ED4-0B70-A6B2-FC75-30F2C822A856}"/>
              </a:ext>
            </a:extLst>
          </p:cNvPr>
          <p:cNvSpPr txBox="1"/>
          <p:nvPr/>
        </p:nvSpPr>
        <p:spPr>
          <a:xfrm>
            <a:off x="2693322" y="2033847"/>
            <a:ext cx="5563985"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mk-MK" sz="2000" dirty="0">
                <a:latin typeface="Calibri" panose="020F0502020204030204" pitchFamily="34" charset="0"/>
                <a:cs typeface="Calibri" panose="020F0502020204030204" pitchFamily="34" charset="0"/>
              </a:rPr>
              <a:t>Моноклонална аберантна плазма клетка</a:t>
            </a:r>
            <a:endParaRPr lang="en-GB" sz="2000" dirty="0">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037AA62A-9166-FBFC-9139-091082EC250E}"/>
              </a:ext>
            </a:extLst>
          </p:cNvPr>
          <p:cNvCxnSpPr>
            <a:cxnSpLocks/>
          </p:cNvCxnSpPr>
          <p:nvPr/>
        </p:nvCxnSpPr>
        <p:spPr>
          <a:xfrm flipH="1">
            <a:off x="2100349" y="2455026"/>
            <a:ext cx="1285702" cy="1041862"/>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
        <p:nvSpPr>
          <p:cNvPr id="11" name="TextBox 10">
            <a:extLst>
              <a:ext uri="{FF2B5EF4-FFF2-40B4-BE49-F238E27FC236}">
                <a16:creationId xmlns:a16="http://schemas.microsoft.com/office/drawing/2014/main" id="{35478B75-4695-5731-A15E-165BC7821A20}"/>
              </a:ext>
            </a:extLst>
          </p:cNvPr>
          <p:cNvSpPr txBox="1"/>
          <p:nvPr/>
        </p:nvSpPr>
        <p:spPr>
          <a:xfrm>
            <a:off x="288176" y="3496888"/>
            <a:ext cx="3014748"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a:latin typeface="Calibri" panose="020F0502020204030204" pitchFamily="34" charset="0"/>
                <a:cs typeface="Calibri" panose="020F0502020204030204" pitchFamily="34" charset="0"/>
              </a:rPr>
              <a:t>&lt; 10%</a:t>
            </a:r>
            <a:r>
              <a:rPr lang="mk-MK" sz="2000" dirty="0">
                <a:latin typeface="Calibri" panose="020F0502020204030204" pitchFamily="34" charset="0"/>
                <a:cs typeface="Calibri" panose="020F0502020204030204" pitchFamily="34" charset="0"/>
              </a:rPr>
              <a:t> плазма клекти </a:t>
            </a:r>
            <a:r>
              <a:rPr lang="en-GB" sz="2000" dirty="0">
                <a:latin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6355F5C9-B816-FE1E-BB7F-823AC52C0A59}"/>
              </a:ext>
            </a:extLst>
          </p:cNvPr>
          <p:cNvSpPr txBox="1"/>
          <p:nvPr/>
        </p:nvSpPr>
        <p:spPr>
          <a:xfrm>
            <a:off x="207614" y="4077085"/>
            <a:ext cx="2491250"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MGUS</a:t>
            </a:r>
          </a:p>
          <a:p>
            <a:pPr marL="285750" indent="-285750">
              <a:buFont typeface="Arial" panose="020B0604020202020204" pitchFamily="34" charset="0"/>
              <a:buChar char="•"/>
            </a:pPr>
            <a:r>
              <a:rPr lang="en-GB"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 </a:t>
            </a:r>
            <a:r>
              <a:rPr lang="mk-MK"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Амилоидоза </a:t>
            </a:r>
          </a:p>
          <a:p>
            <a:pPr marL="285750" indent="-285750">
              <a:buFont typeface="Arial" panose="020B0604020202020204" pitchFamily="34" charset="0"/>
              <a:buChar char="•"/>
            </a:pPr>
            <a:r>
              <a:rPr lang="mk-MK"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Плазмоцитом</a:t>
            </a:r>
            <a:endParaRPr lang="en-GB"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D34CC10D-0802-A3DB-E88F-23D7D25AF5B8}"/>
              </a:ext>
            </a:extLst>
          </p:cNvPr>
          <p:cNvCxnSpPr>
            <a:cxnSpLocks/>
          </p:cNvCxnSpPr>
          <p:nvPr/>
        </p:nvCxnSpPr>
        <p:spPr>
          <a:xfrm>
            <a:off x="5115097" y="2455026"/>
            <a:ext cx="1269078" cy="1041862"/>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
        <p:nvSpPr>
          <p:cNvPr id="18" name="TextBox 17">
            <a:extLst>
              <a:ext uri="{FF2B5EF4-FFF2-40B4-BE49-F238E27FC236}">
                <a16:creationId xmlns:a16="http://schemas.microsoft.com/office/drawing/2014/main" id="{1DD588E3-7ABB-B1C5-C458-ADF9C8AFB784}"/>
              </a:ext>
            </a:extLst>
          </p:cNvPr>
          <p:cNvSpPr txBox="1"/>
          <p:nvPr/>
        </p:nvSpPr>
        <p:spPr>
          <a:xfrm>
            <a:off x="4843547" y="3498675"/>
            <a:ext cx="301474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a:latin typeface="Calibri" panose="020F0502020204030204" pitchFamily="34" charset="0"/>
                <a:cs typeface="Calibri" panose="020F0502020204030204" pitchFamily="34" charset="0"/>
              </a:rPr>
              <a:t>&gt; = 10% </a:t>
            </a:r>
            <a:r>
              <a:rPr lang="mk-MK" sz="2000" dirty="0">
                <a:latin typeface="Calibri" panose="020F0502020204030204" pitchFamily="34" charset="0"/>
                <a:cs typeface="Calibri" panose="020F0502020204030204" pitchFamily="34" charset="0"/>
              </a:rPr>
              <a:t>плазма клекти</a:t>
            </a:r>
            <a:endParaRPr lang="en-GB" sz="2000"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5A7853B9-0587-4A58-6CB8-A9B69FD97128}"/>
              </a:ext>
            </a:extLst>
          </p:cNvPr>
          <p:cNvPicPr>
            <a:picLocks noChangeAspect="1"/>
          </p:cNvPicPr>
          <p:nvPr/>
        </p:nvPicPr>
        <p:blipFill>
          <a:blip r:embed="rId3"/>
          <a:stretch>
            <a:fillRect/>
          </a:stretch>
        </p:blipFill>
        <p:spPr>
          <a:xfrm>
            <a:off x="6762613" y="3866220"/>
            <a:ext cx="923421" cy="788907"/>
          </a:xfrm>
          <a:prstGeom prst="rect">
            <a:avLst/>
          </a:prstGeom>
        </p:spPr>
      </p:pic>
      <p:pic>
        <p:nvPicPr>
          <p:cNvPr id="21" name="Picture 20">
            <a:extLst>
              <a:ext uri="{FF2B5EF4-FFF2-40B4-BE49-F238E27FC236}">
                <a16:creationId xmlns:a16="http://schemas.microsoft.com/office/drawing/2014/main" id="{814E9C8F-650B-4CEF-A719-9924BCCE1741}"/>
              </a:ext>
            </a:extLst>
          </p:cNvPr>
          <p:cNvPicPr>
            <a:picLocks noChangeAspect="1"/>
          </p:cNvPicPr>
          <p:nvPr/>
        </p:nvPicPr>
        <p:blipFill>
          <a:blip r:embed="rId4"/>
          <a:stretch>
            <a:fillRect/>
          </a:stretch>
        </p:blipFill>
        <p:spPr>
          <a:xfrm rot="5400000">
            <a:off x="5032206" y="3953108"/>
            <a:ext cx="908678" cy="777159"/>
          </a:xfrm>
          <a:prstGeom prst="rect">
            <a:avLst/>
          </a:prstGeom>
        </p:spPr>
      </p:pic>
      <p:sp>
        <p:nvSpPr>
          <p:cNvPr id="22" name="TextBox 21">
            <a:extLst>
              <a:ext uri="{FF2B5EF4-FFF2-40B4-BE49-F238E27FC236}">
                <a16:creationId xmlns:a16="http://schemas.microsoft.com/office/drawing/2014/main" id="{BBE85A82-A592-35EF-3CC8-1AEFCFBC7BD5}"/>
              </a:ext>
            </a:extLst>
          </p:cNvPr>
          <p:cNvSpPr txBox="1"/>
          <p:nvPr/>
        </p:nvSpPr>
        <p:spPr>
          <a:xfrm>
            <a:off x="3778724" y="4672213"/>
            <a:ext cx="253815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000" dirty="0">
                <a:latin typeface="Calibri" panose="020F0502020204030204" pitchFamily="34" charset="0"/>
                <a:cs typeface="Calibri" panose="020F0502020204030204" pitchFamily="34" charset="0"/>
              </a:rPr>
              <a:t>&lt;60% </a:t>
            </a:r>
            <a:r>
              <a:rPr lang="mk-MK" sz="2000" dirty="0">
                <a:latin typeface="Calibri" panose="020F0502020204030204" pitchFamily="34" charset="0"/>
                <a:cs typeface="Calibri" panose="020F0502020204030204" pitchFamily="34" charset="0"/>
              </a:rPr>
              <a:t>плазма клетки</a:t>
            </a:r>
            <a:endParaRPr lang="en-GB" sz="2000" dirty="0">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B1A3EEE0-18B2-2B60-C5FD-83C0C667C363}"/>
              </a:ext>
            </a:extLst>
          </p:cNvPr>
          <p:cNvPicPr>
            <a:picLocks noChangeAspect="1"/>
          </p:cNvPicPr>
          <p:nvPr/>
        </p:nvPicPr>
        <p:blipFill>
          <a:blip r:embed="rId4"/>
          <a:stretch>
            <a:fillRect/>
          </a:stretch>
        </p:blipFill>
        <p:spPr>
          <a:xfrm rot="5400000">
            <a:off x="4121349" y="5143169"/>
            <a:ext cx="644823" cy="551493"/>
          </a:xfrm>
          <a:prstGeom prst="rect">
            <a:avLst/>
          </a:prstGeom>
        </p:spPr>
      </p:pic>
      <p:pic>
        <p:nvPicPr>
          <p:cNvPr id="24" name="Picture 23">
            <a:extLst>
              <a:ext uri="{FF2B5EF4-FFF2-40B4-BE49-F238E27FC236}">
                <a16:creationId xmlns:a16="http://schemas.microsoft.com/office/drawing/2014/main" id="{D7546247-6439-01B5-26C8-84C9B64252D8}"/>
              </a:ext>
            </a:extLst>
          </p:cNvPr>
          <p:cNvPicPr>
            <a:picLocks noChangeAspect="1"/>
          </p:cNvPicPr>
          <p:nvPr/>
        </p:nvPicPr>
        <p:blipFill>
          <a:blip r:embed="rId4"/>
          <a:stretch>
            <a:fillRect/>
          </a:stretch>
        </p:blipFill>
        <p:spPr>
          <a:xfrm>
            <a:off x="4974944" y="5096503"/>
            <a:ext cx="716503" cy="612798"/>
          </a:xfrm>
          <a:prstGeom prst="rect">
            <a:avLst/>
          </a:prstGeom>
        </p:spPr>
      </p:pic>
      <p:sp>
        <p:nvSpPr>
          <p:cNvPr id="25" name="TextBox 24">
            <a:extLst>
              <a:ext uri="{FF2B5EF4-FFF2-40B4-BE49-F238E27FC236}">
                <a16:creationId xmlns:a16="http://schemas.microsoft.com/office/drawing/2014/main" id="{EB799380-FB4D-41BF-0445-6FA44A63A63A}"/>
              </a:ext>
            </a:extLst>
          </p:cNvPr>
          <p:cNvSpPr txBox="1"/>
          <p:nvPr/>
        </p:nvSpPr>
        <p:spPr>
          <a:xfrm>
            <a:off x="2252548" y="5110330"/>
            <a:ext cx="2862549" cy="400110"/>
          </a:xfrm>
          <a:prstGeom prst="rect">
            <a:avLst/>
          </a:prstGeom>
          <a:noFill/>
        </p:spPr>
        <p:txBody>
          <a:bodyPr wrap="square" rtlCol="0">
            <a:spAutoFit/>
          </a:bodyPr>
          <a:lstStyle/>
          <a:p>
            <a:r>
              <a:rPr lang="mk-MK" sz="2000" dirty="0">
                <a:latin typeface="Calibri" panose="020F0502020204030204" pitchFamily="34" charset="0"/>
                <a:cs typeface="Calibri" panose="020F0502020204030204" pitchFamily="34" charset="0"/>
              </a:rPr>
              <a:t>Без Симптоми </a:t>
            </a:r>
            <a:r>
              <a:rPr lang="en-GB" sz="2000" dirty="0">
                <a:latin typeface="Calibri" panose="020F0502020204030204" pitchFamily="34" charset="0"/>
                <a:cs typeface="Calibri" panose="020F0502020204030204" pitchFamily="34" charset="0"/>
              </a:rPr>
              <a:t> (MDE -)</a:t>
            </a:r>
          </a:p>
        </p:txBody>
      </p:sp>
      <p:sp>
        <p:nvSpPr>
          <p:cNvPr id="26" name="TextBox 25">
            <a:extLst>
              <a:ext uri="{FF2B5EF4-FFF2-40B4-BE49-F238E27FC236}">
                <a16:creationId xmlns:a16="http://schemas.microsoft.com/office/drawing/2014/main" id="{9C89463C-EAAA-78EF-B8DE-110810322DD8}"/>
              </a:ext>
            </a:extLst>
          </p:cNvPr>
          <p:cNvSpPr txBox="1"/>
          <p:nvPr/>
        </p:nvSpPr>
        <p:spPr>
          <a:xfrm>
            <a:off x="5471205" y="5096502"/>
            <a:ext cx="3081251" cy="707886"/>
          </a:xfrm>
          <a:prstGeom prst="rect">
            <a:avLst/>
          </a:prstGeom>
          <a:noFill/>
        </p:spPr>
        <p:txBody>
          <a:bodyPr wrap="square" rtlCol="0">
            <a:spAutoFit/>
          </a:bodyPr>
          <a:lstStyle/>
          <a:p>
            <a:r>
              <a:rPr lang="mk-MK" sz="2000" dirty="0">
                <a:latin typeface="Calibri" panose="020F0502020204030204" pitchFamily="34" charset="0"/>
                <a:cs typeface="Calibri" panose="020F0502020204030204" pitchFamily="34" charset="0"/>
              </a:rPr>
              <a:t>Со Симптоми </a:t>
            </a:r>
            <a:r>
              <a:rPr lang="en-GB" sz="2000" dirty="0">
                <a:latin typeface="Calibri" panose="020F0502020204030204" pitchFamily="34" charset="0"/>
                <a:cs typeface="Calibri" panose="020F0502020204030204" pitchFamily="34" charset="0"/>
              </a:rPr>
              <a:t> (MDE </a:t>
            </a:r>
            <a:r>
              <a:rPr lang="mk-MK" sz="2000" dirty="0">
                <a:latin typeface="Calibri" panose="020F0502020204030204" pitchFamily="34" charset="0"/>
                <a:cs typeface="Calibri" panose="020F0502020204030204" pitchFamily="34" charset="0"/>
              </a:rPr>
              <a:t>+</a:t>
            </a:r>
            <a:r>
              <a:rPr lang="en-GB" sz="2000" dirty="0">
                <a:latin typeface="Calibri" panose="020F0502020204030204" pitchFamily="34" charset="0"/>
                <a:cs typeface="Calibri" panose="020F0502020204030204" pitchFamily="34" charset="0"/>
              </a:rPr>
              <a:t>)</a:t>
            </a:r>
          </a:p>
          <a:p>
            <a:endParaRPr lang="en-GB" sz="20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6D6BB26-3FA8-A92E-245B-44F80017C8EE}"/>
              </a:ext>
            </a:extLst>
          </p:cNvPr>
          <p:cNvSpPr txBox="1"/>
          <p:nvPr/>
        </p:nvSpPr>
        <p:spPr>
          <a:xfrm>
            <a:off x="2252548" y="5670232"/>
            <a:ext cx="2862549"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err="1">
                <a:latin typeface="Calibri" panose="020F0502020204030204" pitchFamily="34" charset="0"/>
                <a:cs typeface="Calibri" panose="020F0502020204030204" pitchFamily="34" charset="0"/>
              </a:rPr>
              <a:t>Smoldering</a:t>
            </a:r>
            <a:r>
              <a:rPr lang="en-GB" sz="2000" dirty="0">
                <a:latin typeface="Calibri" panose="020F0502020204030204" pitchFamily="34" charset="0"/>
                <a:cs typeface="Calibri" panose="020F0502020204030204" pitchFamily="34" charset="0"/>
              </a:rPr>
              <a:t> myeloma</a:t>
            </a:r>
          </a:p>
        </p:txBody>
      </p:sp>
      <p:sp>
        <p:nvSpPr>
          <p:cNvPr id="28" name="TextBox 27">
            <a:extLst>
              <a:ext uri="{FF2B5EF4-FFF2-40B4-BE49-F238E27FC236}">
                <a16:creationId xmlns:a16="http://schemas.microsoft.com/office/drawing/2014/main" id="{7CC6B6DA-B843-437D-B9AC-13F16F43A44F}"/>
              </a:ext>
            </a:extLst>
          </p:cNvPr>
          <p:cNvSpPr txBox="1"/>
          <p:nvPr/>
        </p:nvSpPr>
        <p:spPr>
          <a:xfrm>
            <a:off x="5486546" y="5661573"/>
            <a:ext cx="2552133"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err="1">
                <a:latin typeface="Calibri" panose="020F0502020204030204" pitchFamily="34" charset="0"/>
                <a:cs typeface="Calibri" panose="020F0502020204030204" pitchFamily="34" charset="0"/>
              </a:rPr>
              <a:t>Myltiple</a:t>
            </a:r>
            <a:r>
              <a:rPr lang="en-GB" sz="2000" dirty="0">
                <a:latin typeface="Calibri" panose="020F0502020204030204" pitchFamily="34" charset="0"/>
                <a:cs typeface="Calibri" panose="020F0502020204030204" pitchFamily="34" charset="0"/>
              </a:rPr>
              <a:t> myeloma</a:t>
            </a:r>
          </a:p>
        </p:txBody>
      </p:sp>
      <p:sp>
        <p:nvSpPr>
          <p:cNvPr id="29" name="TextBox 28">
            <a:extLst>
              <a:ext uri="{FF2B5EF4-FFF2-40B4-BE49-F238E27FC236}">
                <a16:creationId xmlns:a16="http://schemas.microsoft.com/office/drawing/2014/main" id="{474387D2-6B59-4D86-E958-67585BAA7C79}"/>
              </a:ext>
            </a:extLst>
          </p:cNvPr>
          <p:cNvSpPr txBox="1"/>
          <p:nvPr/>
        </p:nvSpPr>
        <p:spPr>
          <a:xfrm>
            <a:off x="6800102" y="4629301"/>
            <a:ext cx="294824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000" dirty="0">
                <a:latin typeface="Calibri" panose="020F0502020204030204" pitchFamily="34" charset="0"/>
                <a:cs typeface="Calibri" panose="020F0502020204030204" pitchFamily="34" charset="0"/>
              </a:rPr>
              <a:t>&gt;60% </a:t>
            </a:r>
            <a:r>
              <a:rPr lang="mk-MK" sz="2000" dirty="0">
                <a:latin typeface="Calibri" panose="020F0502020204030204" pitchFamily="34" charset="0"/>
                <a:cs typeface="Calibri" panose="020F0502020204030204" pitchFamily="34" charset="0"/>
              </a:rPr>
              <a:t>плазма клетки</a:t>
            </a:r>
            <a:endParaRPr lang="en-GB" sz="2000" dirty="0">
              <a:latin typeface="Calibri" panose="020F0502020204030204" pitchFamily="34" charset="0"/>
              <a:cs typeface="Calibri" panose="020F0502020204030204" pitchFamily="34" charset="0"/>
            </a:endParaRPr>
          </a:p>
        </p:txBody>
      </p:sp>
      <p:sp>
        <p:nvSpPr>
          <p:cNvPr id="30" name="Arrow: Curved Left 29">
            <a:extLst>
              <a:ext uri="{FF2B5EF4-FFF2-40B4-BE49-F238E27FC236}">
                <a16:creationId xmlns:a16="http://schemas.microsoft.com/office/drawing/2014/main" id="{8F8EC8DB-9A6A-CE03-CF0A-3D22D12FF4F3}"/>
              </a:ext>
            </a:extLst>
          </p:cNvPr>
          <p:cNvSpPr/>
          <p:nvPr/>
        </p:nvSpPr>
        <p:spPr>
          <a:xfrm>
            <a:off x="8129847" y="5001830"/>
            <a:ext cx="969818" cy="10941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EE5C684-2043-D377-5E21-4712F4AE9098}"/>
              </a:ext>
            </a:extLst>
          </p:cNvPr>
          <p:cNvSpPr txBox="1"/>
          <p:nvPr/>
        </p:nvSpPr>
        <p:spPr>
          <a:xfrm>
            <a:off x="5558715" y="6068229"/>
            <a:ext cx="4959928" cy="707886"/>
          </a:xfrm>
          <a:prstGeom prst="rect">
            <a:avLst/>
          </a:prstGeom>
          <a:noFill/>
        </p:spPr>
        <p:txBody>
          <a:bodyPr wrap="square" rtlCol="0">
            <a:spAutoFit/>
          </a:bodyPr>
          <a:lstStyle/>
          <a:p>
            <a:r>
              <a:rPr lang="en-GB" sz="2000" u="sng" dirty="0">
                <a:latin typeface="Calibri" panose="020F0502020204030204" pitchFamily="34" charset="0"/>
                <a:cs typeface="Calibri" panose="020F0502020204030204" pitchFamily="34" charset="0"/>
              </a:rPr>
              <a:t>&gt; 20% </a:t>
            </a:r>
            <a:r>
              <a:rPr lang="mk-MK" sz="2000" u="sng" dirty="0">
                <a:latin typeface="Calibri" panose="020F0502020204030204" pitchFamily="34" charset="0"/>
                <a:cs typeface="Calibri" panose="020F0502020204030204" pitchFamily="34" charset="0"/>
              </a:rPr>
              <a:t>плазма бласти во периферна крв- Плазма клеточна леукемија </a:t>
            </a:r>
            <a:endParaRPr lang="en-GB" sz="2000" u="sng" dirty="0">
              <a:latin typeface="Calibri" panose="020F050202020403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A660F459-6539-A2B5-B998-5229D443F5AD}"/>
              </a:ext>
            </a:extLst>
          </p:cNvPr>
          <p:cNvPicPr>
            <a:picLocks noChangeAspect="1"/>
          </p:cNvPicPr>
          <p:nvPr/>
        </p:nvPicPr>
        <p:blipFill>
          <a:blip r:embed="rId5"/>
          <a:stretch>
            <a:fillRect/>
          </a:stretch>
        </p:blipFill>
        <p:spPr>
          <a:xfrm>
            <a:off x="8717276" y="1792563"/>
            <a:ext cx="2538154" cy="2004711"/>
          </a:xfrm>
          <a:prstGeom prst="rect">
            <a:avLst/>
          </a:prstGeom>
        </p:spPr>
      </p:pic>
    </p:spTree>
    <p:extLst>
      <p:ext uri="{BB962C8B-B14F-4D97-AF65-F5344CB8AC3E}">
        <p14:creationId xmlns:p14="http://schemas.microsoft.com/office/powerpoint/2010/main" val="1929403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mk-MK" dirty="0" smtClean="0">
                <a:solidFill>
                  <a:schemeClr val="tx1"/>
                </a:solidFill>
              </a:rPr>
              <a:t>Третман</a:t>
            </a:r>
          </a:p>
          <a:p>
            <a:pPr marL="0" indent="0">
              <a:buNone/>
            </a:pPr>
            <a:r>
              <a:rPr lang="mk-MK" dirty="0" smtClean="0">
                <a:solidFill>
                  <a:schemeClr val="bg1"/>
                </a:solidFill>
              </a:rPr>
              <a:t>Трасплантација на ХСК кај погодни пациенти по претходно кондиционирање со соодветен имунохемотераписки протокол,</a:t>
            </a:r>
          </a:p>
          <a:p>
            <a:pPr marL="0" indent="0">
              <a:buNone/>
            </a:pPr>
            <a:r>
              <a:rPr lang="mk-MK" dirty="0" smtClean="0">
                <a:solidFill>
                  <a:schemeClr val="bg1"/>
                </a:solidFill>
              </a:rPr>
              <a:t>комбинирани хемотерраписки протоколи кај  оние кои не се трансплант погодни </a:t>
            </a:r>
          </a:p>
          <a:p>
            <a:pPr marL="0" indent="0">
              <a:buNone/>
            </a:pPr>
            <a:endParaRPr lang="mk-MK" dirty="0">
              <a:solidFill>
                <a:schemeClr val="bg1"/>
              </a:solidFill>
            </a:endParaRPr>
          </a:p>
          <a:p>
            <a:pPr marL="0" indent="0">
              <a:buNone/>
            </a:pPr>
            <a:r>
              <a:rPr lang="mk-MK" dirty="0" smtClean="0">
                <a:solidFill>
                  <a:schemeClr val="accent6"/>
                </a:solidFill>
              </a:rPr>
              <a:t>Новите тераписки опции како протеозомалните инхибитори ја зголемуваат шансата за успешен третман кај пациентите со </a:t>
            </a:r>
            <a:r>
              <a:rPr lang="en-US" dirty="0" smtClean="0">
                <a:solidFill>
                  <a:schemeClr val="accent6"/>
                </a:solidFill>
              </a:rPr>
              <a:t>AL</a:t>
            </a:r>
            <a:endParaRPr lang="mk-MK" dirty="0" smtClean="0">
              <a:solidFill>
                <a:schemeClr val="accent6"/>
              </a:solidFill>
            </a:endParaRPr>
          </a:p>
          <a:p>
            <a:pPr marL="0" indent="0">
              <a:buNone/>
            </a:pPr>
            <a:endParaRPr lang="en-US" dirty="0">
              <a:solidFill>
                <a:schemeClr val="tx1"/>
              </a:solidFill>
            </a:endParaRPr>
          </a:p>
        </p:txBody>
      </p:sp>
      <p:pic>
        <p:nvPicPr>
          <p:cNvPr id="4" name="Picture 3">
            <a:extLst>
              <a:ext uri="{FF2B5EF4-FFF2-40B4-BE49-F238E27FC236}">
                <a16:creationId xmlns:a16="http://schemas.microsoft.com/office/drawing/2014/main" id="{FB8B5A85-2C57-4E3C-A1EC-68B8EDA21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753" y="5433753"/>
            <a:ext cx="1424247" cy="1424247"/>
          </a:xfrm>
          <a:prstGeom prst="rect">
            <a:avLst/>
          </a:prstGeom>
        </p:spPr>
      </p:pic>
    </p:spTree>
    <p:extLst>
      <p:ext uri="{BB962C8B-B14F-4D97-AF65-F5344CB8AC3E}">
        <p14:creationId xmlns:p14="http://schemas.microsoft.com/office/powerpoint/2010/main" val="737118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3C58-9511-F457-8466-8DACEBEAFFE5}"/>
              </a:ext>
            </a:extLst>
          </p:cNvPr>
          <p:cNvSpPr>
            <a:spLocks noGrp="1"/>
          </p:cNvSpPr>
          <p:nvPr>
            <p:ph type="ctrTitle"/>
          </p:nvPr>
        </p:nvSpPr>
        <p:spPr>
          <a:xfrm>
            <a:off x="240866" y="247996"/>
            <a:ext cx="11413577" cy="1231670"/>
          </a:xfrm>
        </p:spPr>
        <p:txBody>
          <a:bodyPr>
            <a:normAutofit fontScale="90000"/>
          </a:bodyPr>
          <a:lstStyle/>
          <a:p>
            <a:r>
              <a:rPr lang="mk-MK" dirty="0"/>
              <a:t>Дијагностички критериуми на плазмаклеточни дискразии </a:t>
            </a:r>
            <a:endParaRPr lang="en-GB" dirty="0"/>
          </a:p>
        </p:txBody>
      </p:sp>
      <p:sp>
        <p:nvSpPr>
          <p:cNvPr id="3" name="Subtitle 2">
            <a:extLst>
              <a:ext uri="{FF2B5EF4-FFF2-40B4-BE49-F238E27FC236}">
                <a16:creationId xmlns:a16="http://schemas.microsoft.com/office/drawing/2014/main" id="{BC65D0F4-11FD-24B4-5D4D-6E17230811B6}"/>
              </a:ext>
            </a:extLst>
          </p:cNvPr>
          <p:cNvSpPr>
            <a:spLocks noGrp="1"/>
          </p:cNvSpPr>
          <p:nvPr>
            <p:ph type="subTitle" idx="1"/>
          </p:nvPr>
        </p:nvSpPr>
        <p:spPr/>
        <p:txBody>
          <a:bodyPr/>
          <a:lstStyle/>
          <a:p>
            <a:endParaRPr lang="en-GB" dirty="0"/>
          </a:p>
        </p:txBody>
      </p:sp>
      <p:graphicFrame>
        <p:nvGraphicFramePr>
          <p:cNvPr id="4" name="Table 4">
            <a:extLst>
              <a:ext uri="{FF2B5EF4-FFF2-40B4-BE49-F238E27FC236}">
                <a16:creationId xmlns:a16="http://schemas.microsoft.com/office/drawing/2014/main" id="{BA328280-D94B-EEA9-DF28-3A71D006B765}"/>
              </a:ext>
            </a:extLst>
          </p:cNvPr>
          <p:cNvGraphicFramePr>
            <a:graphicFrameLocks noGrp="1"/>
          </p:cNvGraphicFramePr>
          <p:nvPr>
            <p:extLst>
              <p:ext uri="{D42A27DB-BD31-4B8C-83A1-F6EECF244321}">
                <p14:modId xmlns:p14="http://schemas.microsoft.com/office/powerpoint/2010/main" val="1379872770"/>
              </p:ext>
            </p:extLst>
          </p:nvPr>
        </p:nvGraphicFramePr>
        <p:xfrm>
          <a:off x="496915" y="1629295"/>
          <a:ext cx="10198796" cy="5147352"/>
        </p:xfrm>
        <a:graphic>
          <a:graphicData uri="http://schemas.openxmlformats.org/drawingml/2006/table">
            <a:tbl>
              <a:tblPr firstRow="1" bandRow="1">
                <a:tableStyleId>{5C22544A-7EE6-4342-B048-85BDC9FD1C3A}</a:tableStyleId>
              </a:tblPr>
              <a:tblGrid>
                <a:gridCol w="2549699">
                  <a:extLst>
                    <a:ext uri="{9D8B030D-6E8A-4147-A177-3AD203B41FA5}">
                      <a16:colId xmlns:a16="http://schemas.microsoft.com/office/drawing/2014/main" val="3095386445"/>
                    </a:ext>
                  </a:extLst>
                </a:gridCol>
                <a:gridCol w="2549699">
                  <a:extLst>
                    <a:ext uri="{9D8B030D-6E8A-4147-A177-3AD203B41FA5}">
                      <a16:colId xmlns:a16="http://schemas.microsoft.com/office/drawing/2014/main" val="3141774040"/>
                    </a:ext>
                  </a:extLst>
                </a:gridCol>
                <a:gridCol w="2549699">
                  <a:extLst>
                    <a:ext uri="{9D8B030D-6E8A-4147-A177-3AD203B41FA5}">
                      <a16:colId xmlns:a16="http://schemas.microsoft.com/office/drawing/2014/main" val="2460378560"/>
                    </a:ext>
                  </a:extLst>
                </a:gridCol>
                <a:gridCol w="2549699">
                  <a:extLst>
                    <a:ext uri="{9D8B030D-6E8A-4147-A177-3AD203B41FA5}">
                      <a16:colId xmlns:a16="http://schemas.microsoft.com/office/drawing/2014/main" val="1887750673"/>
                    </a:ext>
                  </a:extLst>
                </a:gridCol>
              </a:tblGrid>
              <a:tr h="1286838">
                <a:tc>
                  <a:txBody>
                    <a:bodyPr/>
                    <a:lstStyle/>
                    <a:p>
                      <a:pPr algn="ctr"/>
                      <a:endParaRPr lang="en-GB" dirty="0"/>
                    </a:p>
                  </a:txBody>
                  <a:tcPr/>
                </a:tc>
                <a:tc>
                  <a:txBody>
                    <a:bodyPr/>
                    <a:lstStyle/>
                    <a:p>
                      <a:pPr algn="ctr"/>
                      <a:r>
                        <a:rPr lang="en-GB" dirty="0"/>
                        <a:t>MGUS</a:t>
                      </a:r>
                    </a:p>
                  </a:txBody>
                  <a:tcPr/>
                </a:tc>
                <a:tc>
                  <a:txBody>
                    <a:bodyPr/>
                    <a:lstStyle/>
                    <a:p>
                      <a:pPr algn="ctr"/>
                      <a:r>
                        <a:rPr lang="en-GB" dirty="0" err="1"/>
                        <a:t>Smoldering</a:t>
                      </a:r>
                      <a:r>
                        <a:rPr lang="en-GB" dirty="0"/>
                        <a:t> myeloma</a:t>
                      </a:r>
                    </a:p>
                  </a:txBody>
                  <a:tcPr/>
                </a:tc>
                <a:tc>
                  <a:txBody>
                    <a:bodyPr/>
                    <a:lstStyle/>
                    <a:p>
                      <a:pPr algn="ctr"/>
                      <a:r>
                        <a:rPr lang="en-GB" dirty="0" err="1"/>
                        <a:t>Myltiple</a:t>
                      </a:r>
                      <a:r>
                        <a:rPr lang="en-GB" dirty="0"/>
                        <a:t> myeloma</a:t>
                      </a:r>
                    </a:p>
                  </a:txBody>
                  <a:tcPr/>
                </a:tc>
                <a:extLst>
                  <a:ext uri="{0D108BD9-81ED-4DB2-BD59-A6C34878D82A}">
                    <a16:rowId xmlns:a16="http://schemas.microsoft.com/office/drawing/2014/main" val="1550261788"/>
                  </a:ext>
                </a:extLst>
              </a:tr>
              <a:tr h="1286838">
                <a:tc>
                  <a:txBody>
                    <a:bodyPr/>
                    <a:lstStyle/>
                    <a:p>
                      <a:pPr algn="ctr"/>
                      <a:r>
                        <a:rPr lang="mk-MK" dirty="0"/>
                        <a:t>Моноклонална компонента</a:t>
                      </a:r>
                      <a:endParaRPr lang="en-GB" dirty="0"/>
                    </a:p>
                  </a:txBody>
                  <a:tcPr/>
                </a:tc>
                <a:tc>
                  <a:txBody>
                    <a:bodyPr/>
                    <a:lstStyle/>
                    <a:p>
                      <a:pPr algn="ctr"/>
                      <a:r>
                        <a:rPr lang="en-GB" dirty="0"/>
                        <a:t>&lt; 3 g/dL </a:t>
                      </a:r>
                      <a:r>
                        <a:rPr lang="mk-MK" dirty="0"/>
                        <a:t>во серум</a:t>
                      </a:r>
                    </a:p>
                    <a:p>
                      <a:pPr algn="ctr"/>
                      <a:endParaRPr lang="mk-MK" dirty="0"/>
                    </a:p>
                    <a:p>
                      <a:pPr algn="ctr"/>
                      <a:endParaRPr lang="mk-MK" dirty="0"/>
                    </a:p>
                    <a:p>
                      <a:pPr algn="ctr"/>
                      <a:r>
                        <a:rPr lang="mk-MK" dirty="0"/>
                        <a:t>  </a:t>
                      </a:r>
                      <a:r>
                        <a:rPr lang="mk-MK" b="1" dirty="0">
                          <a:solidFill>
                            <a:srgbClr val="C00000"/>
                          </a:solidFill>
                        </a:rPr>
                        <a:t>и </a:t>
                      </a:r>
                      <a:endParaRPr lang="en-GB" b="1" dirty="0">
                        <a:solidFill>
                          <a:srgbClr val="C00000"/>
                        </a:solidFill>
                      </a:endParaRPr>
                    </a:p>
                  </a:txBody>
                  <a:tcPr/>
                </a:tc>
                <a:tc>
                  <a:txBody>
                    <a:bodyPr/>
                    <a:lstStyle/>
                    <a:p>
                      <a:pPr algn="ctr"/>
                      <a:r>
                        <a:rPr lang="en-GB" dirty="0"/>
                        <a:t>3 g/dL </a:t>
                      </a:r>
                      <a:r>
                        <a:rPr lang="mk-MK" dirty="0"/>
                        <a:t>серум</a:t>
                      </a:r>
                    </a:p>
                    <a:p>
                      <a:pPr algn="ctr"/>
                      <a:endParaRPr lang="mk-MK" dirty="0"/>
                    </a:p>
                    <a:p>
                      <a:pPr algn="ctr"/>
                      <a:endParaRPr lang="mk-MK" dirty="0"/>
                    </a:p>
                    <a:p>
                      <a:pPr algn="ctr"/>
                      <a:r>
                        <a:rPr lang="mk-MK" b="1" dirty="0">
                          <a:solidFill>
                            <a:srgbClr val="C00000"/>
                          </a:solidFill>
                        </a:rPr>
                        <a:t>и/ или</a:t>
                      </a:r>
                      <a:endParaRPr lang="en-GB" b="1" dirty="0">
                        <a:solidFill>
                          <a:srgbClr val="C00000"/>
                        </a:solidFill>
                      </a:endParaRPr>
                    </a:p>
                  </a:txBody>
                  <a:tcPr/>
                </a:tc>
                <a:tc>
                  <a:txBody>
                    <a:bodyPr/>
                    <a:lstStyle/>
                    <a:p>
                      <a:pPr algn="ctr"/>
                      <a:r>
                        <a:rPr lang="mk-MK" dirty="0"/>
                        <a:t>Присутна во серум и урина </a:t>
                      </a:r>
                    </a:p>
                    <a:p>
                      <a:pPr algn="ctr"/>
                      <a:endParaRPr lang="mk-MK" dirty="0"/>
                    </a:p>
                    <a:p>
                      <a:pPr algn="ctr"/>
                      <a:r>
                        <a:rPr lang="mk-MK" b="1" dirty="0">
                          <a:solidFill>
                            <a:srgbClr val="C00000"/>
                          </a:solidFill>
                        </a:rPr>
                        <a:t>      и </a:t>
                      </a:r>
                      <a:endParaRPr lang="en-GB" b="1" dirty="0">
                        <a:solidFill>
                          <a:srgbClr val="C00000"/>
                        </a:solidFill>
                      </a:endParaRPr>
                    </a:p>
                  </a:txBody>
                  <a:tcPr/>
                </a:tc>
                <a:extLst>
                  <a:ext uri="{0D108BD9-81ED-4DB2-BD59-A6C34878D82A}">
                    <a16:rowId xmlns:a16="http://schemas.microsoft.com/office/drawing/2014/main" val="2341904218"/>
                  </a:ext>
                </a:extLst>
              </a:tr>
              <a:tr h="1286838">
                <a:tc>
                  <a:txBody>
                    <a:bodyPr/>
                    <a:lstStyle/>
                    <a:p>
                      <a:pPr algn="ctr"/>
                      <a:r>
                        <a:rPr lang="mk-MK" dirty="0"/>
                        <a:t>Зафаеност на коскена срцевина со плазма клетки</a:t>
                      </a:r>
                      <a:endParaRPr lang="en-GB" dirty="0"/>
                    </a:p>
                  </a:txBody>
                  <a:tcPr/>
                </a:tc>
                <a:tc>
                  <a:txBody>
                    <a:bodyPr/>
                    <a:lstStyle/>
                    <a:p>
                      <a:pPr algn="ctr"/>
                      <a:endParaRPr lang="mk-MK" dirty="0"/>
                    </a:p>
                    <a:p>
                      <a:pPr algn="ctr"/>
                      <a:r>
                        <a:rPr lang="en-GB" dirty="0"/>
                        <a:t>&lt; 10%</a:t>
                      </a:r>
                    </a:p>
                  </a:txBody>
                  <a:tcPr/>
                </a:tc>
                <a:tc>
                  <a:txBody>
                    <a:bodyPr/>
                    <a:lstStyle/>
                    <a:p>
                      <a:pPr algn="ctr"/>
                      <a:endParaRPr lang="mk-MK" dirty="0"/>
                    </a:p>
                    <a:p>
                      <a:pPr algn="ctr"/>
                      <a:r>
                        <a:rPr lang="en-GB" dirty="0"/>
                        <a:t>10-60%</a:t>
                      </a:r>
                    </a:p>
                  </a:txBody>
                  <a:tcPr/>
                </a:tc>
                <a:tc>
                  <a:txBody>
                    <a:bodyPr/>
                    <a:lstStyle/>
                    <a:p>
                      <a:pPr algn="ctr"/>
                      <a:endParaRPr lang="mk-MK" dirty="0"/>
                    </a:p>
                    <a:p>
                      <a:pPr algn="ctr"/>
                      <a:r>
                        <a:rPr lang="en-GB" dirty="0"/>
                        <a:t>&gt; 10%</a:t>
                      </a:r>
                    </a:p>
                  </a:txBody>
                  <a:tcPr/>
                </a:tc>
                <a:extLst>
                  <a:ext uri="{0D108BD9-81ED-4DB2-BD59-A6C34878D82A}">
                    <a16:rowId xmlns:a16="http://schemas.microsoft.com/office/drawing/2014/main" val="3939175429"/>
                  </a:ext>
                </a:extLst>
              </a:tr>
              <a:tr h="1286838">
                <a:tc>
                  <a:txBody>
                    <a:bodyPr/>
                    <a:lstStyle/>
                    <a:p>
                      <a:pPr algn="ctr"/>
                      <a:r>
                        <a:rPr lang="en-GB" dirty="0"/>
                        <a:t>CRAB </a:t>
                      </a:r>
                      <a:r>
                        <a:rPr lang="mk-MK" dirty="0"/>
                        <a:t>критериуми</a:t>
                      </a:r>
                      <a:endParaRPr lang="en-GB" dirty="0"/>
                    </a:p>
                  </a:txBody>
                  <a:tcPr/>
                </a:tc>
                <a:tc>
                  <a:txBody>
                    <a:bodyPr/>
                    <a:lstStyle/>
                    <a:p>
                      <a:pPr algn="ctr"/>
                      <a:endParaRPr lang="mk-MK" dirty="0"/>
                    </a:p>
                    <a:p>
                      <a:pPr algn="ctr"/>
                      <a:r>
                        <a:rPr lang="mk-MK" dirty="0"/>
                        <a:t>отсутни</a:t>
                      </a:r>
                      <a:endParaRPr lang="en-GB" dirty="0"/>
                    </a:p>
                  </a:txBody>
                  <a:tcPr/>
                </a:tc>
                <a:tc>
                  <a:txBody>
                    <a:bodyPr/>
                    <a:lstStyle/>
                    <a:p>
                      <a:pPr algn="ctr"/>
                      <a:endParaRPr lang="mk-MK" dirty="0"/>
                    </a:p>
                    <a:p>
                      <a:pPr algn="ctr"/>
                      <a:r>
                        <a:rPr lang="mk-MK" dirty="0"/>
                        <a:t>отсутни</a:t>
                      </a:r>
                      <a:endParaRPr lang="en-GB" dirty="0"/>
                    </a:p>
                  </a:txBody>
                  <a:tcPr/>
                </a:tc>
                <a:tc>
                  <a:txBody>
                    <a:bodyPr/>
                    <a:lstStyle/>
                    <a:p>
                      <a:pPr algn="ctr"/>
                      <a:endParaRPr lang="mk-MK" b="1" dirty="0">
                        <a:solidFill>
                          <a:srgbClr val="C00000"/>
                        </a:solidFill>
                      </a:endParaRPr>
                    </a:p>
                    <a:p>
                      <a:pPr algn="ctr"/>
                      <a:r>
                        <a:rPr lang="mk-MK" b="1" dirty="0">
                          <a:solidFill>
                            <a:srgbClr val="C00000"/>
                          </a:solidFill>
                        </a:rPr>
                        <a:t>Присутни </a:t>
                      </a:r>
                      <a:endParaRPr lang="en-GB" b="1" dirty="0">
                        <a:solidFill>
                          <a:srgbClr val="C00000"/>
                        </a:solidFill>
                      </a:endParaRPr>
                    </a:p>
                  </a:txBody>
                  <a:tcPr/>
                </a:tc>
                <a:extLst>
                  <a:ext uri="{0D108BD9-81ED-4DB2-BD59-A6C34878D82A}">
                    <a16:rowId xmlns:a16="http://schemas.microsoft.com/office/drawing/2014/main" val="4022287729"/>
                  </a:ext>
                </a:extLst>
              </a:tr>
            </a:tbl>
          </a:graphicData>
        </a:graphic>
      </p:graphicFrame>
      <p:sp>
        <p:nvSpPr>
          <p:cNvPr id="5" name="Oval 4">
            <a:extLst>
              <a:ext uri="{FF2B5EF4-FFF2-40B4-BE49-F238E27FC236}">
                <a16:creationId xmlns:a16="http://schemas.microsoft.com/office/drawing/2014/main" id="{4EFD4E1A-EA75-6CE8-08D3-A5E65F712854}"/>
              </a:ext>
            </a:extLst>
          </p:cNvPr>
          <p:cNvSpPr/>
          <p:nvPr/>
        </p:nvSpPr>
        <p:spPr>
          <a:xfrm>
            <a:off x="5408813" y="1306484"/>
            <a:ext cx="2975957" cy="53035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27DF9EE-34C8-2327-E224-74C4FC1BA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2935745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F919-E56F-8071-15CC-AAD7B98E8ADC}"/>
              </a:ext>
            </a:extLst>
          </p:cNvPr>
          <p:cNvSpPr>
            <a:spLocks noGrp="1"/>
          </p:cNvSpPr>
          <p:nvPr>
            <p:ph type="ctrTitle"/>
          </p:nvPr>
        </p:nvSpPr>
        <p:spPr>
          <a:xfrm>
            <a:off x="268575" y="443346"/>
            <a:ext cx="11092152" cy="936567"/>
          </a:xfrm>
        </p:spPr>
        <p:txBody>
          <a:bodyPr>
            <a:normAutofit/>
          </a:bodyPr>
          <a:lstStyle/>
          <a:p>
            <a:r>
              <a:rPr lang="en-GB" sz="3200" b="1" dirty="0">
                <a:solidFill>
                  <a:srgbClr val="C00000"/>
                </a:solidFill>
                <a:effectLst>
                  <a:outerShdw blurRad="38100" dist="38100" dir="2700000" algn="tl">
                    <a:srgbClr val="000000">
                      <a:alpha val="43137"/>
                    </a:srgbClr>
                  </a:outerShdw>
                </a:effectLst>
              </a:rPr>
              <a:t>Smouldering’ (</a:t>
            </a:r>
            <a:r>
              <a:rPr lang="mk-MK" sz="3200" b="1" dirty="0">
                <a:solidFill>
                  <a:srgbClr val="C00000"/>
                </a:solidFill>
                <a:effectLst>
                  <a:outerShdw blurRad="38100" dist="38100" dir="2700000" algn="tl">
                    <a:srgbClr val="000000">
                      <a:alpha val="43137"/>
                    </a:srgbClr>
                  </a:outerShdw>
                </a:effectLst>
              </a:rPr>
              <a:t>бавно прогредирачки) миелом </a:t>
            </a:r>
            <a:endParaRPr lang="en-GB" sz="3200" b="1" dirty="0">
              <a:solidFill>
                <a:srgbClr val="C00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4D3568-37F5-9EB4-43D2-B419E7EC2D1B}"/>
              </a:ext>
            </a:extLst>
          </p:cNvPr>
          <p:cNvSpPr>
            <a:spLocks noGrp="1"/>
          </p:cNvSpPr>
          <p:nvPr>
            <p:ph type="subTitle" idx="1"/>
          </p:nvPr>
        </p:nvSpPr>
        <p:spPr>
          <a:xfrm>
            <a:off x="684212" y="2061557"/>
            <a:ext cx="11269490" cy="3729644"/>
          </a:xfrm>
        </p:spPr>
        <p:txBody>
          <a:bodyPr>
            <a:normAutofit/>
          </a:bodyPr>
          <a:lstStyle/>
          <a:p>
            <a:pPr marL="342900" indent="-342900">
              <a:buFont typeface="Arial" panose="020B0604020202020204" pitchFamily="34" charset="0"/>
              <a:buChar char="•"/>
            </a:pPr>
            <a:r>
              <a:rPr lang="mk-MK" sz="2000"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Смолдеринг миелом </a:t>
            </a:r>
            <a:r>
              <a:rPr lang="mk-MK" sz="2000" dirty="0">
                <a:latin typeface="Calibri" panose="020F0502020204030204" pitchFamily="34" charset="0"/>
                <a:cs typeface="Calibri" panose="020F0502020204030204" pitchFamily="34" charset="0"/>
              </a:rPr>
              <a:t>е асимптоматска моноклонална пролиферација на плазма клетки која може да прогредира до Мултипен миелом. </a:t>
            </a:r>
          </a:p>
          <a:p>
            <a:pPr marL="342900" indent="-342900">
              <a:buFont typeface="Arial" panose="020B0604020202020204" pitchFamily="34" charset="0"/>
              <a:buChar char="•"/>
            </a:pPr>
            <a:r>
              <a:rPr lang="mk-MK" sz="2000" dirty="0">
                <a:latin typeface="Calibri" panose="020F0502020204030204" pitchFamily="34" charset="0"/>
                <a:cs typeface="Calibri" panose="020F0502020204030204" pitchFamily="34" charset="0"/>
              </a:rPr>
              <a:t>Првпат е опишан во 1980 година</a:t>
            </a:r>
            <a:r>
              <a:rPr lang="en-GB" sz="2000" dirty="0">
                <a:latin typeface="Calibri" panose="020F0502020204030204" pitchFamily="34" charset="0"/>
                <a:cs typeface="Calibri" panose="020F0502020204030204" pitchFamily="34" charset="0"/>
              </a:rPr>
              <a:t> </a:t>
            </a:r>
            <a:r>
              <a:rPr lang="mk-MK" sz="2000" dirty="0">
                <a:latin typeface="Calibri" panose="020F0502020204030204" pitchFamily="34" charset="0"/>
                <a:cs typeface="Calibri" panose="020F0502020204030204" pitchFamily="34" charset="0"/>
              </a:rPr>
              <a:t>и оттогаш се прават напори за дефинирање на лабораториски и</a:t>
            </a:r>
            <a:r>
              <a:rPr lang="en-GB" sz="2000" dirty="0">
                <a:latin typeface="Calibri" panose="020F0502020204030204" pitchFamily="34" charset="0"/>
                <a:cs typeface="Calibri" panose="020F0502020204030204" pitchFamily="34" charset="0"/>
              </a:rPr>
              <a:t> </a:t>
            </a:r>
            <a:r>
              <a:rPr lang="mk-MK" sz="2000" dirty="0">
                <a:latin typeface="Calibri" panose="020F0502020204030204" pitchFamily="34" charset="0"/>
                <a:cs typeface="Calibri" panose="020F0502020204030204" pitchFamily="34" charset="0"/>
              </a:rPr>
              <a:t>имиџинг маркери за предвидување на прогресија на болеста кон Мултипен миелом  </a:t>
            </a:r>
          </a:p>
          <a:p>
            <a:pPr marL="342900" indent="-342900">
              <a:buFont typeface="Arial" panose="020B0604020202020204" pitchFamily="34" charset="0"/>
              <a:buChar char="•"/>
            </a:pPr>
            <a:r>
              <a:rPr lang="mk-MK" sz="2000" dirty="0">
                <a:effectLst/>
                <a:latin typeface="Calibri" panose="020F0502020204030204" pitchFamily="34" charset="0"/>
                <a:ea typeface="Calibri" panose="020F0502020204030204" pitchFamily="34" charset="0"/>
                <a:cs typeface="Calibri" panose="020F0502020204030204" pitchFamily="34" charset="0"/>
              </a:rPr>
              <a:t>Се дефинира со присуство на </a:t>
            </a:r>
            <a:r>
              <a:rPr lang="mk-MK"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с</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ерумски</a:t>
            </a:r>
            <a:r>
              <a:rPr lang="mk-MK"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моноклонален</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протеин</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&gt;3</a:t>
            </a:r>
            <a:r>
              <a:rPr lang="mk-MK"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g/dl (IgG/ IgA) и</a:t>
            </a:r>
            <a:r>
              <a:rPr lang="mk-MK"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ли</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10% </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плазма</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клетки</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во</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коскената</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срцевина</a:t>
            </a: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(10-60%)</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но</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без</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оштетување</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на</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целни</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органи</a:t>
            </a:r>
            <a:r>
              <a:rPr lang="mk-MK"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CRAB </a:t>
            </a:r>
            <a:r>
              <a:rPr lang="mk-MK" sz="2000" dirty="0">
                <a:effectLst/>
                <a:latin typeface="Calibri" panose="020F0502020204030204" pitchFamily="34" charset="0"/>
                <a:ea typeface="Calibri" panose="020F0502020204030204" pitchFamily="34" charset="0"/>
                <a:cs typeface="Calibri" panose="020F0502020204030204" pitchFamily="34" charset="0"/>
              </a:rPr>
              <a:t>критериуми)</a:t>
            </a: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792C159-0D44-F3B3-A223-BC2CEB28E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238367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982-BD22-2514-99F1-5A1A06233DC0}"/>
              </a:ext>
            </a:extLst>
          </p:cNvPr>
          <p:cNvSpPr>
            <a:spLocks noGrp="1"/>
          </p:cNvSpPr>
          <p:nvPr>
            <p:ph type="title"/>
          </p:nvPr>
        </p:nvSpPr>
        <p:spPr>
          <a:xfrm>
            <a:off x="300340" y="9543"/>
            <a:ext cx="11775282" cy="1507067"/>
          </a:xfrm>
        </p:spPr>
        <p:txBody>
          <a:bodyPr>
            <a:normAutofit/>
          </a:bodyPr>
          <a:lstStyle/>
          <a:p>
            <a:r>
              <a:rPr lang="mk-MK" sz="3200" dirty="0"/>
              <a:t>Ризик за прогресија на </a:t>
            </a:r>
            <a:r>
              <a:rPr lang="en-GB" sz="3200" dirty="0"/>
              <a:t>SM</a:t>
            </a:r>
            <a:r>
              <a:rPr lang="mk-MK" sz="3200" dirty="0"/>
              <a:t> во активна болест </a:t>
            </a:r>
            <a:endParaRPr lang="en-GB" sz="3200" dirty="0"/>
          </a:p>
        </p:txBody>
      </p:sp>
      <p:sp>
        <p:nvSpPr>
          <p:cNvPr id="3" name="Content Placeholder 2">
            <a:extLst>
              <a:ext uri="{FF2B5EF4-FFF2-40B4-BE49-F238E27FC236}">
                <a16:creationId xmlns:a16="http://schemas.microsoft.com/office/drawing/2014/main" id="{4707D5AF-0660-5DCB-6367-0123349522FA}"/>
              </a:ext>
            </a:extLst>
          </p:cNvPr>
          <p:cNvSpPr>
            <a:spLocks noGrp="1"/>
          </p:cNvSpPr>
          <p:nvPr>
            <p:ph idx="1"/>
          </p:nvPr>
        </p:nvSpPr>
        <p:spPr>
          <a:xfrm>
            <a:off x="8251766" y="1330036"/>
            <a:ext cx="3823855" cy="4826117"/>
          </a:xfrm>
        </p:spPr>
        <p:txBody>
          <a:bodyPr/>
          <a:lstStyle/>
          <a:p>
            <a:r>
              <a:rPr lang="mk-MK"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Ризикот од прогресија кон ММ се намалува со тек на време; вкупниот ризик од прогресија е </a:t>
            </a:r>
            <a:r>
              <a:rPr lang="mk-MK"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10% годишно во првите 5 години (50% во 5 години), 3%  годишно во следните 5 години (65% во 10 години) и 1% </a:t>
            </a:r>
            <a:r>
              <a:rPr lang="mk-MK"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годишно во понатамошниот период</a:t>
            </a:r>
            <a:r>
              <a:rPr lang="en-GB"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mk-MK"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endParaRPr>
          </a:p>
          <a:p>
            <a:r>
              <a:rPr lang="mk-MK"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Се проценува дека 25% од пациентите со СММ никогаш не напредуваат до симптоматска болест.</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DF768DB1-01B8-AD00-0F87-B8919029A63E}"/>
              </a:ext>
            </a:extLst>
          </p:cNvPr>
          <p:cNvPicPr>
            <a:picLocks noChangeAspect="1"/>
          </p:cNvPicPr>
          <p:nvPr/>
        </p:nvPicPr>
        <p:blipFill>
          <a:blip r:embed="rId2"/>
          <a:stretch>
            <a:fillRect/>
          </a:stretch>
        </p:blipFill>
        <p:spPr>
          <a:xfrm>
            <a:off x="116378" y="1405705"/>
            <a:ext cx="8013469" cy="4750449"/>
          </a:xfrm>
          <a:prstGeom prst="rect">
            <a:avLst/>
          </a:prstGeom>
        </p:spPr>
      </p:pic>
      <p:pic>
        <p:nvPicPr>
          <p:cNvPr id="4" name="Picture 3">
            <a:extLst>
              <a:ext uri="{FF2B5EF4-FFF2-40B4-BE49-F238E27FC236}">
                <a16:creationId xmlns:a16="http://schemas.microsoft.com/office/drawing/2014/main" id="{4EF05639-94EA-E1AE-D2CF-18FB98E6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5583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16746-D9F7-6178-293E-28ACB32D991B}"/>
              </a:ext>
            </a:extLst>
          </p:cNvPr>
          <p:cNvSpPr>
            <a:spLocks noGrp="1"/>
          </p:cNvSpPr>
          <p:nvPr>
            <p:ph type="title"/>
          </p:nvPr>
        </p:nvSpPr>
        <p:spPr>
          <a:xfrm>
            <a:off x="365758" y="247443"/>
            <a:ext cx="10972801" cy="1099220"/>
          </a:xfrm>
        </p:spPr>
        <p:txBody>
          <a:bodyPr>
            <a:normAutofit fontScale="90000"/>
          </a:bodyPr>
          <a:lstStyle/>
          <a:p>
            <a:r>
              <a:rPr lang="mk-MK" sz="3600" dirty="0"/>
              <a:t>Ризик за прогресија на </a:t>
            </a:r>
            <a:r>
              <a:rPr lang="en-GB" sz="3600" dirty="0"/>
              <a:t>SM</a:t>
            </a:r>
            <a:r>
              <a:rPr lang="mk-MK" sz="3600" dirty="0"/>
              <a:t> во активна болест </a:t>
            </a:r>
            <a:endParaRPr lang="en-GB" dirty="0"/>
          </a:p>
        </p:txBody>
      </p:sp>
      <p:pic>
        <p:nvPicPr>
          <p:cNvPr id="10" name="Picture 9">
            <a:extLst>
              <a:ext uri="{FF2B5EF4-FFF2-40B4-BE49-F238E27FC236}">
                <a16:creationId xmlns:a16="http://schemas.microsoft.com/office/drawing/2014/main" id="{44DD9A70-44AC-CFF2-8EA9-8F3C5448C4EB}"/>
              </a:ext>
            </a:extLst>
          </p:cNvPr>
          <p:cNvPicPr>
            <a:picLocks noChangeAspect="1"/>
          </p:cNvPicPr>
          <p:nvPr/>
        </p:nvPicPr>
        <p:blipFill>
          <a:blip r:embed="rId2"/>
          <a:stretch>
            <a:fillRect/>
          </a:stretch>
        </p:blipFill>
        <p:spPr>
          <a:xfrm>
            <a:off x="559899" y="2152532"/>
            <a:ext cx="10997889" cy="4498165"/>
          </a:xfrm>
          <a:prstGeom prst="rect">
            <a:avLst/>
          </a:prstGeom>
        </p:spPr>
      </p:pic>
      <p:sp>
        <p:nvSpPr>
          <p:cNvPr id="12" name="TextBox 11">
            <a:extLst>
              <a:ext uri="{FF2B5EF4-FFF2-40B4-BE49-F238E27FC236}">
                <a16:creationId xmlns:a16="http://schemas.microsoft.com/office/drawing/2014/main" id="{28EC6AB7-3033-3745-1DD7-0AA8AF271392}"/>
              </a:ext>
            </a:extLst>
          </p:cNvPr>
          <p:cNvSpPr txBox="1"/>
          <p:nvPr/>
        </p:nvSpPr>
        <p:spPr>
          <a:xfrm>
            <a:off x="496956" y="1297685"/>
            <a:ext cx="6105466" cy="646331"/>
          </a:xfrm>
          <a:prstGeom prst="rect">
            <a:avLst/>
          </a:prstGeom>
          <a:noFill/>
        </p:spPr>
        <p:txBody>
          <a:bodyPr wrap="square">
            <a:spAutoFit/>
          </a:bodyPr>
          <a:lstStyle/>
          <a:p>
            <a:r>
              <a:rPr lang="mk-MK" u="sng" dirty="0"/>
              <a:t>Класификација според </a:t>
            </a:r>
            <a:r>
              <a:rPr lang="en-GB" u="sng" dirty="0"/>
              <a:t>Mayo </a:t>
            </a:r>
          </a:p>
          <a:p>
            <a:r>
              <a:rPr lang="mk-MK" dirty="0"/>
              <a:t>Инфилтрација на КС</a:t>
            </a:r>
            <a:r>
              <a:rPr lang="en-GB" dirty="0"/>
              <a:t>≥ 10%</a:t>
            </a:r>
            <a:r>
              <a:rPr lang="mk-MK" dirty="0"/>
              <a:t> и </a:t>
            </a:r>
            <a:r>
              <a:rPr lang="en-GB" dirty="0"/>
              <a:t>M</a:t>
            </a:r>
            <a:r>
              <a:rPr lang="mk-MK" dirty="0"/>
              <a:t> протеин</a:t>
            </a:r>
            <a:r>
              <a:rPr lang="en-GB" dirty="0"/>
              <a:t> ≥ 3g/dL</a:t>
            </a:r>
          </a:p>
        </p:txBody>
      </p:sp>
      <p:sp>
        <p:nvSpPr>
          <p:cNvPr id="13" name="TextBox 12">
            <a:extLst>
              <a:ext uri="{FF2B5EF4-FFF2-40B4-BE49-F238E27FC236}">
                <a16:creationId xmlns:a16="http://schemas.microsoft.com/office/drawing/2014/main" id="{A7191B61-B558-543F-D9DA-9AFF7469577C}"/>
              </a:ext>
            </a:extLst>
          </p:cNvPr>
          <p:cNvSpPr txBox="1"/>
          <p:nvPr/>
        </p:nvSpPr>
        <p:spPr>
          <a:xfrm>
            <a:off x="6209589" y="1232013"/>
            <a:ext cx="6105466" cy="646331"/>
          </a:xfrm>
          <a:prstGeom prst="rect">
            <a:avLst/>
          </a:prstGeom>
          <a:noFill/>
        </p:spPr>
        <p:txBody>
          <a:bodyPr wrap="square">
            <a:spAutoFit/>
          </a:bodyPr>
          <a:lstStyle/>
          <a:p>
            <a:r>
              <a:rPr lang="mk-MK" u="sng" dirty="0"/>
              <a:t>Шпанска класификација  </a:t>
            </a:r>
            <a:r>
              <a:rPr lang="en-GB" u="sng" dirty="0"/>
              <a:t> </a:t>
            </a:r>
          </a:p>
          <a:p>
            <a:r>
              <a:rPr lang="mk-MK" dirty="0"/>
              <a:t>Инфилтрација на КС</a:t>
            </a:r>
            <a:r>
              <a:rPr lang="en-GB" dirty="0"/>
              <a:t>≥ 10%</a:t>
            </a:r>
            <a:r>
              <a:rPr lang="mk-MK" dirty="0"/>
              <a:t> или </a:t>
            </a:r>
            <a:r>
              <a:rPr lang="en-GB" dirty="0"/>
              <a:t>M</a:t>
            </a:r>
            <a:r>
              <a:rPr lang="mk-MK" dirty="0"/>
              <a:t> протеин</a:t>
            </a:r>
            <a:r>
              <a:rPr lang="en-GB" dirty="0"/>
              <a:t> ≥ 3g/dL</a:t>
            </a:r>
          </a:p>
        </p:txBody>
      </p:sp>
      <p:pic>
        <p:nvPicPr>
          <p:cNvPr id="3" name="Picture 2">
            <a:extLst>
              <a:ext uri="{FF2B5EF4-FFF2-40B4-BE49-F238E27FC236}">
                <a16:creationId xmlns:a16="http://schemas.microsoft.com/office/drawing/2014/main" id="{C45D14E4-3A7C-20CF-6A55-EE671D1FC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468" y="5727468"/>
            <a:ext cx="1130531" cy="1130531"/>
          </a:xfrm>
          <a:prstGeom prst="rect">
            <a:avLst/>
          </a:prstGeom>
        </p:spPr>
      </p:pic>
    </p:spTree>
    <p:extLst>
      <p:ext uri="{BB962C8B-B14F-4D97-AF65-F5344CB8AC3E}">
        <p14:creationId xmlns:p14="http://schemas.microsoft.com/office/powerpoint/2010/main" val="2670420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9F6A-290B-3CEE-1C8E-81FF2F316BEB}"/>
              </a:ext>
            </a:extLst>
          </p:cNvPr>
          <p:cNvSpPr>
            <a:spLocks noGrp="1"/>
          </p:cNvSpPr>
          <p:nvPr>
            <p:ph type="title"/>
          </p:nvPr>
        </p:nvSpPr>
        <p:spPr>
          <a:xfrm>
            <a:off x="641785" y="150136"/>
            <a:ext cx="12103020" cy="1507067"/>
          </a:xfrm>
        </p:spPr>
        <p:txBody>
          <a:bodyPr/>
          <a:lstStyle/>
          <a:p>
            <a:r>
              <a:rPr lang="mk-MK" dirty="0"/>
              <a:t>Модел за предвидување на ризик кон прогресија  </a:t>
            </a:r>
            <a:r>
              <a:rPr lang="mk-MK" sz="1800" dirty="0"/>
              <a:t>(</a:t>
            </a:r>
            <a:r>
              <a:rPr lang="en-GB" sz="1800" dirty="0"/>
              <a:t>MAYO 2018</a:t>
            </a:r>
            <a:r>
              <a:rPr lang="mk-MK" sz="1800" dirty="0"/>
              <a:t>) 1151 пациенти</a:t>
            </a:r>
            <a:endParaRPr lang="en-GB" sz="1800" dirty="0"/>
          </a:p>
        </p:txBody>
      </p:sp>
      <p:pic>
        <p:nvPicPr>
          <p:cNvPr id="5" name="Picture 4">
            <a:extLst>
              <a:ext uri="{FF2B5EF4-FFF2-40B4-BE49-F238E27FC236}">
                <a16:creationId xmlns:a16="http://schemas.microsoft.com/office/drawing/2014/main" id="{CB280EFB-0C96-9856-32F7-4D84CDCC6AD5}"/>
              </a:ext>
            </a:extLst>
          </p:cNvPr>
          <p:cNvPicPr>
            <a:picLocks noChangeAspect="1"/>
          </p:cNvPicPr>
          <p:nvPr/>
        </p:nvPicPr>
        <p:blipFill>
          <a:blip r:embed="rId2"/>
          <a:stretch>
            <a:fillRect/>
          </a:stretch>
        </p:blipFill>
        <p:spPr>
          <a:xfrm>
            <a:off x="590488" y="1657203"/>
            <a:ext cx="9238351" cy="2871513"/>
          </a:xfrm>
          <a:prstGeom prst="rect">
            <a:avLst/>
          </a:prstGeom>
        </p:spPr>
      </p:pic>
      <p:sp>
        <p:nvSpPr>
          <p:cNvPr id="6" name="Rectangle: Rounded Corners 5">
            <a:extLst>
              <a:ext uri="{FF2B5EF4-FFF2-40B4-BE49-F238E27FC236}">
                <a16:creationId xmlns:a16="http://schemas.microsoft.com/office/drawing/2014/main" id="{E66FD75B-C3F8-9AD9-88D4-1A7915BF513A}"/>
              </a:ext>
            </a:extLst>
          </p:cNvPr>
          <p:cNvSpPr/>
          <p:nvPr/>
        </p:nvSpPr>
        <p:spPr>
          <a:xfrm>
            <a:off x="7025545" y="1999185"/>
            <a:ext cx="2731841" cy="77809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6347076-28D5-64A0-DCF4-D3858682F4B6}"/>
              </a:ext>
            </a:extLst>
          </p:cNvPr>
          <p:cNvSpPr txBox="1"/>
          <p:nvPr/>
        </p:nvSpPr>
        <p:spPr>
          <a:xfrm>
            <a:off x="7130157" y="1999185"/>
            <a:ext cx="2627229" cy="646331"/>
          </a:xfrm>
          <a:prstGeom prst="rect">
            <a:avLst/>
          </a:prstGeom>
          <a:noFill/>
        </p:spPr>
        <p:txBody>
          <a:bodyPr wrap="square" rtlCol="0">
            <a:spAutoFit/>
          </a:bodyPr>
          <a:lstStyle/>
          <a:p>
            <a:r>
              <a:rPr lang="mk-MK" dirty="0">
                <a:solidFill>
                  <a:srgbClr val="C00000"/>
                </a:solidFill>
              </a:rPr>
              <a:t>Карактеристики вклучени во моделот </a:t>
            </a:r>
            <a:endParaRPr lang="en-GB" dirty="0">
              <a:solidFill>
                <a:srgbClr val="C00000"/>
              </a:solidFill>
            </a:endParaRPr>
          </a:p>
        </p:txBody>
      </p:sp>
      <p:graphicFrame>
        <p:nvGraphicFramePr>
          <p:cNvPr id="9" name="Table 9">
            <a:extLst>
              <a:ext uri="{FF2B5EF4-FFF2-40B4-BE49-F238E27FC236}">
                <a16:creationId xmlns:a16="http://schemas.microsoft.com/office/drawing/2014/main" id="{5403B22D-13C7-5693-3BDA-B5B728A55F8A}"/>
              </a:ext>
            </a:extLst>
          </p:cNvPr>
          <p:cNvGraphicFramePr>
            <a:graphicFrameLocks noGrp="1"/>
          </p:cNvGraphicFramePr>
          <p:nvPr>
            <p:extLst>
              <p:ext uri="{D42A27DB-BD31-4B8C-83A1-F6EECF244321}">
                <p14:modId xmlns:p14="http://schemas.microsoft.com/office/powerpoint/2010/main" val="2549156158"/>
              </p:ext>
            </p:extLst>
          </p:nvPr>
        </p:nvGraphicFramePr>
        <p:xfrm>
          <a:off x="0" y="4634021"/>
          <a:ext cx="10752564" cy="2151429"/>
        </p:xfrm>
        <a:graphic>
          <a:graphicData uri="http://schemas.openxmlformats.org/drawingml/2006/table">
            <a:tbl>
              <a:tblPr firstRow="1" bandRow="1">
                <a:tableStyleId>{5C22544A-7EE6-4342-B048-85BDC9FD1C3A}</a:tableStyleId>
              </a:tblPr>
              <a:tblGrid>
                <a:gridCol w="2688141">
                  <a:extLst>
                    <a:ext uri="{9D8B030D-6E8A-4147-A177-3AD203B41FA5}">
                      <a16:colId xmlns:a16="http://schemas.microsoft.com/office/drawing/2014/main" val="1121247991"/>
                    </a:ext>
                  </a:extLst>
                </a:gridCol>
                <a:gridCol w="2688141">
                  <a:extLst>
                    <a:ext uri="{9D8B030D-6E8A-4147-A177-3AD203B41FA5}">
                      <a16:colId xmlns:a16="http://schemas.microsoft.com/office/drawing/2014/main" val="87087662"/>
                    </a:ext>
                  </a:extLst>
                </a:gridCol>
                <a:gridCol w="2688141">
                  <a:extLst>
                    <a:ext uri="{9D8B030D-6E8A-4147-A177-3AD203B41FA5}">
                      <a16:colId xmlns:a16="http://schemas.microsoft.com/office/drawing/2014/main" val="818868828"/>
                    </a:ext>
                  </a:extLst>
                </a:gridCol>
                <a:gridCol w="2688141">
                  <a:extLst>
                    <a:ext uri="{9D8B030D-6E8A-4147-A177-3AD203B41FA5}">
                      <a16:colId xmlns:a16="http://schemas.microsoft.com/office/drawing/2014/main" val="2887572903"/>
                    </a:ext>
                  </a:extLst>
                </a:gridCol>
              </a:tblGrid>
              <a:tr h="415867">
                <a:tc>
                  <a:txBody>
                    <a:bodyPr/>
                    <a:lstStyle/>
                    <a:p>
                      <a:r>
                        <a:rPr lang="mk-MK" dirty="0"/>
                        <a:t>Група на пацинети</a:t>
                      </a:r>
                      <a:endParaRPr lang="en-GB" dirty="0"/>
                    </a:p>
                  </a:txBody>
                  <a:tcPr/>
                </a:tc>
                <a:tc>
                  <a:txBody>
                    <a:bodyPr/>
                    <a:lstStyle/>
                    <a:p>
                      <a:r>
                        <a:rPr lang="mk-MK" dirty="0"/>
                        <a:t>Број на ризик фактори</a:t>
                      </a:r>
                      <a:endParaRPr lang="en-GB" dirty="0"/>
                    </a:p>
                  </a:txBody>
                  <a:tcPr/>
                </a:tc>
                <a:tc>
                  <a:txBody>
                    <a:bodyPr/>
                    <a:lstStyle/>
                    <a:p>
                      <a:r>
                        <a:rPr lang="mk-MK" dirty="0">
                          <a:solidFill>
                            <a:srgbClr val="C00000"/>
                          </a:solidFill>
                        </a:rPr>
                        <a:t>Ризик за прогресија во период од 2 години</a:t>
                      </a:r>
                      <a:endParaRPr lang="en-GB" dirty="0">
                        <a:solidFill>
                          <a:srgbClr val="C00000"/>
                        </a:solidFill>
                      </a:endParaRPr>
                    </a:p>
                  </a:txBody>
                  <a:tcPr/>
                </a:tc>
                <a:tc>
                  <a:txBody>
                    <a:bodyPr/>
                    <a:lstStyle/>
                    <a:p>
                      <a:r>
                        <a:rPr lang="mk-MK" dirty="0"/>
                        <a:t>Број на пациенти </a:t>
                      </a:r>
                      <a:endParaRPr lang="en-GB" dirty="0"/>
                    </a:p>
                  </a:txBody>
                  <a:tcPr/>
                </a:tc>
                <a:extLst>
                  <a:ext uri="{0D108BD9-81ED-4DB2-BD59-A6C34878D82A}">
                    <a16:rowId xmlns:a16="http://schemas.microsoft.com/office/drawing/2014/main" val="3678235494"/>
                  </a:ext>
                </a:extLst>
              </a:tr>
              <a:tr h="412343">
                <a:tc>
                  <a:txBody>
                    <a:bodyPr/>
                    <a:lstStyle/>
                    <a:p>
                      <a:r>
                        <a:rPr lang="mk-MK" dirty="0"/>
                        <a:t>Низок ризик</a:t>
                      </a:r>
                      <a:endParaRPr lang="en-GB" dirty="0"/>
                    </a:p>
                  </a:txBody>
                  <a:tcPr/>
                </a:tc>
                <a:tc>
                  <a:txBody>
                    <a:bodyPr/>
                    <a:lstStyle/>
                    <a:p>
                      <a:pPr algn="ctr"/>
                      <a:r>
                        <a:rPr lang="mk-MK" dirty="0"/>
                        <a:t>0</a:t>
                      </a:r>
                      <a:endParaRPr lang="en-GB" dirty="0"/>
                    </a:p>
                  </a:txBody>
                  <a:tcPr/>
                </a:tc>
                <a:tc>
                  <a:txBody>
                    <a:bodyPr/>
                    <a:lstStyle/>
                    <a:p>
                      <a:pPr algn="ctr"/>
                      <a:r>
                        <a:rPr lang="mk-MK" dirty="0">
                          <a:solidFill>
                            <a:srgbClr val="C00000"/>
                          </a:solidFill>
                          <a:effectLst>
                            <a:outerShdw blurRad="38100" dist="38100" dir="2700000" algn="tl">
                              <a:srgbClr val="000000">
                                <a:alpha val="43137"/>
                              </a:srgbClr>
                            </a:outerShdw>
                          </a:effectLst>
                        </a:rPr>
                        <a:t>5%</a:t>
                      </a:r>
                      <a:endParaRPr lang="en-GB" dirty="0">
                        <a:solidFill>
                          <a:srgbClr val="C00000"/>
                        </a:solidFill>
                        <a:effectLst>
                          <a:outerShdw blurRad="38100" dist="38100" dir="2700000" algn="tl">
                            <a:srgbClr val="000000">
                              <a:alpha val="43137"/>
                            </a:srgbClr>
                          </a:outerShdw>
                        </a:effectLst>
                      </a:endParaRPr>
                    </a:p>
                  </a:txBody>
                  <a:tcPr/>
                </a:tc>
                <a:tc>
                  <a:txBody>
                    <a:bodyPr/>
                    <a:lstStyle/>
                    <a:p>
                      <a:pPr algn="ctr"/>
                      <a:r>
                        <a:rPr lang="en-GB" dirty="0"/>
                        <a:t>424 (37%)</a:t>
                      </a:r>
                    </a:p>
                  </a:txBody>
                  <a:tcPr/>
                </a:tc>
                <a:extLst>
                  <a:ext uri="{0D108BD9-81ED-4DB2-BD59-A6C34878D82A}">
                    <a16:rowId xmlns:a16="http://schemas.microsoft.com/office/drawing/2014/main" val="3474588127"/>
                  </a:ext>
                </a:extLst>
              </a:tr>
              <a:tr h="412343">
                <a:tc>
                  <a:txBody>
                    <a:bodyPr/>
                    <a:lstStyle/>
                    <a:p>
                      <a:r>
                        <a:rPr lang="mk-MK" dirty="0"/>
                        <a:t>Среден ризик</a:t>
                      </a:r>
                      <a:endParaRPr lang="en-GB" dirty="0"/>
                    </a:p>
                  </a:txBody>
                  <a:tcPr/>
                </a:tc>
                <a:tc>
                  <a:txBody>
                    <a:bodyPr/>
                    <a:lstStyle/>
                    <a:p>
                      <a:pPr algn="ctr"/>
                      <a:r>
                        <a:rPr lang="mk-MK" dirty="0"/>
                        <a:t>1</a:t>
                      </a:r>
                      <a:endParaRPr lang="en-GB" dirty="0"/>
                    </a:p>
                  </a:txBody>
                  <a:tcPr/>
                </a:tc>
                <a:tc>
                  <a:txBody>
                    <a:bodyPr/>
                    <a:lstStyle/>
                    <a:p>
                      <a:pPr algn="ctr"/>
                      <a:r>
                        <a:rPr lang="mk-MK" dirty="0">
                          <a:solidFill>
                            <a:srgbClr val="C00000"/>
                          </a:solidFill>
                          <a:effectLst>
                            <a:outerShdw blurRad="38100" dist="38100" dir="2700000" algn="tl">
                              <a:srgbClr val="000000">
                                <a:alpha val="43137"/>
                              </a:srgbClr>
                            </a:outerShdw>
                          </a:effectLst>
                        </a:rPr>
                        <a:t>17%</a:t>
                      </a:r>
                      <a:endParaRPr lang="en-GB" dirty="0">
                        <a:solidFill>
                          <a:srgbClr val="C00000"/>
                        </a:solidFill>
                        <a:effectLst>
                          <a:outerShdw blurRad="38100" dist="38100" dir="2700000" algn="tl">
                            <a:srgbClr val="000000">
                              <a:alpha val="43137"/>
                            </a:srgbClr>
                          </a:outerShdw>
                        </a:effectLst>
                      </a:endParaRPr>
                    </a:p>
                  </a:txBody>
                  <a:tcPr/>
                </a:tc>
                <a:tc>
                  <a:txBody>
                    <a:bodyPr/>
                    <a:lstStyle/>
                    <a:p>
                      <a:pPr algn="ctr"/>
                      <a:r>
                        <a:rPr lang="en-GB" dirty="0"/>
                        <a:t>312 (27%)</a:t>
                      </a:r>
                    </a:p>
                  </a:txBody>
                  <a:tcPr/>
                </a:tc>
                <a:extLst>
                  <a:ext uri="{0D108BD9-81ED-4DB2-BD59-A6C34878D82A}">
                    <a16:rowId xmlns:a16="http://schemas.microsoft.com/office/drawing/2014/main" val="1774735068"/>
                  </a:ext>
                </a:extLst>
              </a:tr>
              <a:tr h="412343">
                <a:tc>
                  <a:txBody>
                    <a:bodyPr/>
                    <a:lstStyle/>
                    <a:p>
                      <a:r>
                        <a:rPr lang="mk-MK" dirty="0"/>
                        <a:t>Група со висок ризик</a:t>
                      </a:r>
                      <a:endParaRPr lang="en-GB" dirty="0"/>
                    </a:p>
                  </a:txBody>
                  <a:tcPr/>
                </a:tc>
                <a:tc>
                  <a:txBody>
                    <a:bodyPr/>
                    <a:lstStyle/>
                    <a:p>
                      <a:pPr algn="ctr"/>
                      <a:r>
                        <a:rPr lang="mk-MK" dirty="0"/>
                        <a:t>2-3</a:t>
                      </a:r>
                      <a:endParaRPr lang="en-GB" dirty="0"/>
                    </a:p>
                  </a:txBody>
                  <a:tcPr/>
                </a:tc>
                <a:tc>
                  <a:txBody>
                    <a:bodyPr/>
                    <a:lstStyle/>
                    <a:p>
                      <a:pPr algn="ctr"/>
                      <a:r>
                        <a:rPr lang="mk-MK" dirty="0">
                          <a:solidFill>
                            <a:srgbClr val="C00000"/>
                          </a:solidFill>
                          <a:effectLst>
                            <a:outerShdw blurRad="38100" dist="38100" dir="2700000" algn="tl">
                              <a:srgbClr val="000000">
                                <a:alpha val="43137"/>
                              </a:srgbClr>
                            </a:outerShdw>
                          </a:effectLst>
                        </a:rPr>
                        <a:t>46%</a:t>
                      </a:r>
                      <a:endParaRPr lang="en-GB" dirty="0">
                        <a:solidFill>
                          <a:srgbClr val="C00000"/>
                        </a:solidFill>
                        <a:effectLst>
                          <a:outerShdw blurRad="38100" dist="38100" dir="2700000" algn="tl">
                            <a:srgbClr val="000000">
                              <a:alpha val="43137"/>
                            </a:srgbClr>
                          </a:outerShdw>
                        </a:effectLst>
                      </a:endParaRPr>
                    </a:p>
                  </a:txBody>
                  <a:tcPr/>
                </a:tc>
                <a:tc>
                  <a:txBody>
                    <a:bodyPr/>
                    <a:lstStyle/>
                    <a:p>
                      <a:pPr algn="ctr"/>
                      <a:r>
                        <a:rPr lang="en-GB" dirty="0"/>
                        <a:t>415 (36%) </a:t>
                      </a:r>
                    </a:p>
                  </a:txBody>
                  <a:tcPr/>
                </a:tc>
                <a:extLst>
                  <a:ext uri="{0D108BD9-81ED-4DB2-BD59-A6C34878D82A}">
                    <a16:rowId xmlns:a16="http://schemas.microsoft.com/office/drawing/2014/main" val="2993223946"/>
                  </a:ext>
                </a:extLst>
              </a:tr>
            </a:tbl>
          </a:graphicData>
        </a:graphic>
      </p:graphicFrame>
      <p:pic>
        <p:nvPicPr>
          <p:cNvPr id="4" name="Picture 3">
            <a:extLst>
              <a:ext uri="{FF2B5EF4-FFF2-40B4-BE49-F238E27FC236}">
                <a16:creationId xmlns:a16="http://schemas.microsoft.com/office/drawing/2014/main" id="{02D98D2C-E313-2EB4-FE79-50403EFD9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417517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F6626A5-264E-9833-42C9-FE0C9BC0A478}"/>
              </a:ext>
            </a:extLst>
          </p:cNvPr>
          <p:cNvSpPr>
            <a:spLocks noGrp="1"/>
          </p:cNvSpPr>
          <p:nvPr>
            <p:ph idx="1"/>
          </p:nvPr>
        </p:nvSpPr>
        <p:spPr>
          <a:xfrm>
            <a:off x="280967" y="117850"/>
            <a:ext cx="9578650" cy="717037"/>
          </a:xfrm>
        </p:spPr>
        <p:txBody>
          <a:bodyPr>
            <a:noAutofit/>
          </a:bodyPr>
          <a:lstStyle/>
          <a:p>
            <a:pPr marL="0" indent="0">
              <a:buNone/>
            </a:pPr>
            <a:r>
              <a:rPr lang="mk-MK" sz="3600" dirty="0">
                <a:latin typeface="Calibri" panose="020F0502020204030204" pitchFamily="34" charset="0"/>
                <a:cs typeface="Calibri" panose="020F0502020204030204" pitchFamily="34" charset="0"/>
              </a:rPr>
              <a:t>Ризик од прогресија- со вкулучување на</a:t>
            </a:r>
            <a:r>
              <a:rPr lang="en-GB" sz="3600" dirty="0">
                <a:latin typeface="Calibri" panose="020F0502020204030204" pitchFamily="34" charset="0"/>
                <a:cs typeface="Calibri" panose="020F0502020204030204" pitchFamily="34" charset="0"/>
              </a:rPr>
              <a:t> FISH </a:t>
            </a:r>
            <a:r>
              <a:rPr lang="mk-MK" sz="3600" dirty="0">
                <a:latin typeface="Calibri" panose="020F0502020204030204" pitchFamily="34" charset="0"/>
                <a:cs typeface="Calibri" panose="020F0502020204030204" pitchFamily="34" charset="0"/>
              </a:rPr>
              <a:t> </a:t>
            </a:r>
            <a:endParaRPr lang="en-GB" sz="3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3537272-7CD1-19FE-AEAD-A63B0E0158BB}"/>
              </a:ext>
            </a:extLst>
          </p:cNvPr>
          <p:cNvSpPr txBox="1"/>
          <p:nvPr/>
        </p:nvSpPr>
        <p:spPr>
          <a:xfrm>
            <a:off x="280967" y="859663"/>
            <a:ext cx="11344808" cy="646331"/>
          </a:xfrm>
          <a:prstGeom prst="rect">
            <a:avLst/>
          </a:prstGeom>
          <a:noFill/>
        </p:spPr>
        <p:txBody>
          <a:bodyPr wrap="square">
            <a:spAutoFit/>
          </a:bodyPr>
          <a:lstStyle/>
          <a:p>
            <a:r>
              <a:rPr lang="en-GB" dirty="0"/>
              <a:t>-</a:t>
            </a:r>
            <a:r>
              <a:rPr lang="mk-MK"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Присуство на некоја од абнормалности </a:t>
            </a:r>
            <a:r>
              <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t(4,14), t(14,16), 1q+</a:t>
            </a:r>
            <a:r>
              <a:rPr lang="mk-MK"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или </a:t>
            </a:r>
            <a:r>
              <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del13q </a:t>
            </a:r>
            <a:r>
              <a:rPr lang="mk-MK"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се дефинира како дополнителен ризик фактор</a:t>
            </a:r>
            <a:endParaRPr lang="en-GB"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BF29ABFA-1965-90E4-1B70-63172B32712B}"/>
              </a:ext>
            </a:extLst>
          </p:cNvPr>
          <p:cNvPicPr>
            <a:picLocks noChangeAspect="1"/>
          </p:cNvPicPr>
          <p:nvPr/>
        </p:nvPicPr>
        <p:blipFill>
          <a:blip r:embed="rId2"/>
          <a:stretch>
            <a:fillRect/>
          </a:stretch>
        </p:blipFill>
        <p:spPr>
          <a:xfrm>
            <a:off x="1256190" y="1182828"/>
            <a:ext cx="9252783" cy="2543514"/>
          </a:xfrm>
          <a:prstGeom prst="rect">
            <a:avLst/>
          </a:prstGeom>
        </p:spPr>
      </p:pic>
      <p:sp>
        <p:nvSpPr>
          <p:cNvPr id="14" name="Oval 13">
            <a:extLst>
              <a:ext uri="{FF2B5EF4-FFF2-40B4-BE49-F238E27FC236}">
                <a16:creationId xmlns:a16="http://schemas.microsoft.com/office/drawing/2014/main" id="{674DB895-9951-8B23-FE32-BF6C8D828E05}"/>
              </a:ext>
            </a:extLst>
          </p:cNvPr>
          <p:cNvSpPr/>
          <p:nvPr/>
        </p:nvSpPr>
        <p:spPr>
          <a:xfrm>
            <a:off x="7466923" y="1355319"/>
            <a:ext cx="2805675" cy="8405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FAE819D-16E8-F97A-E491-66F1DD5C0497}"/>
              </a:ext>
            </a:extLst>
          </p:cNvPr>
          <p:cNvPicPr>
            <a:picLocks noChangeAspect="1"/>
          </p:cNvPicPr>
          <p:nvPr/>
        </p:nvPicPr>
        <p:blipFill>
          <a:blip r:embed="rId3"/>
          <a:stretch>
            <a:fillRect/>
          </a:stretch>
        </p:blipFill>
        <p:spPr>
          <a:xfrm>
            <a:off x="7466923" y="1463810"/>
            <a:ext cx="2688569" cy="774259"/>
          </a:xfrm>
          <a:prstGeom prst="rect">
            <a:avLst/>
          </a:prstGeom>
        </p:spPr>
      </p:pic>
      <p:graphicFrame>
        <p:nvGraphicFramePr>
          <p:cNvPr id="16" name="Table 16">
            <a:extLst>
              <a:ext uri="{FF2B5EF4-FFF2-40B4-BE49-F238E27FC236}">
                <a16:creationId xmlns:a16="http://schemas.microsoft.com/office/drawing/2014/main" id="{C5CD8383-6ECB-4133-ADD9-A977EDC34BAB}"/>
              </a:ext>
            </a:extLst>
          </p:cNvPr>
          <p:cNvGraphicFramePr>
            <a:graphicFrameLocks noGrp="1"/>
          </p:cNvGraphicFramePr>
          <p:nvPr>
            <p:extLst>
              <p:ext uri="{D42A27DB-BD31-4B8C-83A1-F6EECF244321}">
                <p14:modId xmlns:p14="http://schemas.microsoft.com/office/powerpoint/2010/main" val="864994624"/>
              </p:ext>
            </p:extLst>
          </p:nvPr>
        </p:nvGraphicFramePr>
        <p:xfrm>
          <a:off x="84812" y="3898833"/>
          <a:ext cx="10241398" cy="2926080"/>
        </p:xfrm>
        <a:graphic>
          <a:graphicData uri="http://schemas.openxmlformats.org/drawingml/2006/table">
            <a:tbl>
              <a:tblPr firstRow="1" bandRow="1">
                <a:tableStyleId>{5C22544A-7EE6-4342-B048-85BDC9FD1C3A}</a:tableStyleId>
              </a:tblPr>
              <a:tblGrid>
                <a:gridCol w="2710375">
                  <a:extLst>
                    <a:ext uri="{9D8B030D-6E8A-4147-A177-3AD203B41FA5}">
                      <a16:colId xmlns:a16="http://schemas.microsoft.com/office/drawing/2014/main" val="1033313765"/>
                    </a:ext>
                  </a:extLst>
                </a:gridCol>
                <a:gridCol w="2510341">
                  <a:extLst>
                    <a:ext uri="{9D8B030D-6E8A-4147-A177-3AD203B41FA5}">
                      <a16:colId xmlns:a16="http://schemas.microsoft.com/office/drawing/2014/main" val="3928694886"/>
                    </a:ext>
                  </a:extLst>
                </a:gridCol>
                <a:gridCol w="2510341">
                  <a:extLst>
                    <a:ext uri="{9D8B030D-6E8A-4147-A177-3AD203B41FA5}">
                      <a16:colId xmlns:a16="http://schemas.microsoft.com/office/drawing/2014/main" val="2053165112"/>
                    </a:ext>
                  </a:extLst>
                </a:gridCol>
                <a:gridCol w="2510341">
                  <a:extLst>
                    <a:ext uri="{9D8B030D-6E8A-4147-A177-3AD203B41FA5}">
                      <a16:colId xmlns:a16="http://schemas.microsoft.com/office/drawing/2014/main" val="1074389811"/>
                    </a:ext>
                  </a:extLst>
                </a:gridCol>
              </a:tblGrid>
              <a:tr h="779292">
                <a:tc>
                  <a:txBody>
                    <a:bodyPr/>
                    <a:lstStyle/>
                    <a:p>
                      <a:r>
                        <a:rPr lang="mk-MK" dirty="0"/>
                        <a:t>Група на пациенти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k-MK" dirty="0"/>
                        <a:t>Број на ризик фактори</a:t>
                      </a:r>
                      <a:endParaRPr lang="en-GB" dirty="0"/>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k-MK" dirty="0">
                          <a:solidFill>
                            <a:srgbClr val="C00000"/>
                          </a:solidFill>
                        </a:rPr>
                        <a:t>Ризик за прогресија во период од 2 години</a:t>
                      </a:r>
                      <a:endParaRPr lang="en-GB" dirty="0">
                        <a:solidFill>
                          <a:srgbClr val="C00000"/>
                        </a:solidFill>
                      </a:endParaRP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k-MK" dirty="0"/>
                        <a:t>Број на пациенти </a:t>
                      </a:r>
                      <a:endParaRPr lang="en-GB" dirty="0"/>
                    </a:p>
                    <a:p>
                      <a:endParaRPr lang="en-GB" dirty="0"/>
                    </a:p>
                  </a:txBody>
                  <a:tcPr/>
                </a:tc>
                <a:extLst>
                  <a:ext uri="{0D108BD9-81ED-4DB2-BD59-A6C34878D82A}">
                    <a16:rowId xmlns:a16="http://schemas.microsoft.com/office/drawing/2014/main" val="3844455504"/>
                  </a:ext>
                </a:extLst>
              </a:tr>
              <a:tr h="4376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k-MK" dirty="0"/>
                        <a:t>Низок ризик</a:t>
                      </a:r>
                      <a:endParaRPr lang="en-GB" dirty="0"/>
                    </a:p>
                    <a:p>
                      <a:endParaRPr lang="en-GB" dirty="0"/>
                    </a:p>
                  </a:txBody>
                  <a:tcPr/>
                </a:tc>
                <a:tc>
                  <a:txBody>
                    <a:bodyPr/>
                    <a:lstStyle/>
                    <a:p>
                      <a:pPr algn="ctr"/>
                      <a:r>
                        <a:rPr lang="mk-MK" dirty="0"/>
                        <a:t>0</a:t>
                      </a:r>
                      <a:endParaRPr lang="en-GB" dirty="0"/>
                    </a:p>
                  </a:txBody>
                  <a:tcPr/>
                </a:tc>
                <a:tc>
                  <a:txBody>
                    <a:bodyPr/>
                    <a:lstStyle/>
                    <a:p>
                      <a:pPr algn="ctr"/>
                      <a:r>
                        <a:rPr lang="en-GB" b="1" dirty="0">
                          <a:solidFill>
                            <a:srgbClr val="C00000"/>
                          </a:solidFill>
                          <a:effectLst>
                            <a:outerShdw blurRad="38100" dist="38100" dir="2700000" algn="tl">
                              <a:srgbClr val="000000">
                                <a:alpha val="43137"/>
                              </a:srgbClr>
                            </a:outerShdw>
                          </a:effectLst>
                        </a:rPr>
                        <a:t>8%</a:t>
                      </a:r>
                    </a:p>
                  </a:txBody>
                  <a:tcPr/>
                </a:tc>
                <a:tc>
                  <a:txBody>
                    <a:bodyPr/>
                    <a:lstStyle/>
                    <a:p>
                      <a:pPr algn="ctr"/>
                      <a:r>
                        <a:rPr lang="en-GB" dirty="0"/>
                        <a:t>232</a:t>
                      </a:r>
                    </a:p>
                  </a:txBody>
                  <a:tcPr/>
                </a:tc>
                <a:extLst>
                  <a:ext uri="{0D108BD9-81ED-4DB2-BD59-A6C34878D82A}">
                    <a16:rowId xmlns:a16="http://schemas.microsoft.com/office/drawing/2014/main" val="2681835191"/>
                  </a:ext>
                </a:extLst>
              </a:tr>
              <a:tr h="250106">
                <a:tc>
                  <a:txBody>
                    <a:bodyPr/>
                    <a:lstStyle/>
                    <a:p>
                      <a:r>
                        <a:rPr lang="mk-MK" dirty="0"/>
                        <a:t>Ниско Среден ризик</a:t>
                      </a:r>
                      <a:endParaRPr lang="en-GB" dirty="0"/>
                    </a:p>
                  </a:txBody>
                  <a:tcPr/>
                </a:tc>
                <a:tc>
                  <a:txBody>
                    <a:bodyPr/>
                    <a:lstStyle/>
                    <a:p>
                      <a:pPr algn="ctr"/>
                      <a:r>
                        <a:rPr lang="mk-MK" dirty="0"/>
                        <a:t>1</a:t>
                      </a:r>
                      <a:endParaRPr lang="en-GB" dirty="0"/>
                    </a:p>
                  </a:txBody>
                  <a:tcPr/>
                </a:tc>
                <a:tc>
                  <a:txBody>
                    <a:bodyPr/>
                    <a:lstStyle/>
                    <a:p>
                      <a:pPr algn="ctr"/>
                      <a:r>
                        <a:rPr lang="en-GB" b="1" dirty="0">
                          <a:solidFill>
                            <a:srgbClr val="C00000"/>
                          </a:solidFill>
                          <a:effectLst>
                            <a:outerShdw blurRad="38100" dist="38100" dir="2700000" algn="tl">
                              <a:srgbClr val="000000">
                                <a:alpha val="43137"/>
                              </a:srgbClr>
                            </a:outerShdw>
                          </a:effectLst>
                        </a:rPr>
                        <a:t>21%</a:t>
                      </a:r>
                    </a:p>
                  </a:txBody>
                  <a:tcPr/>
                </a:tc>
                <a:tc>
                  <a:txBody>
                    <a:bodyPr/>
                    <a:lstStyle/>
                    <a:p>
                      <a:pPr algn="ctr"/>
                      <a:r>
                        <a:rPr lang="en-GB" dirty="0"/>
                        <a:t>322</a:t>
                      </a:r>
                    </a:p>
                  </a:txBody>
                  <a:tcPr/>
                </a:tc>
                <a:extLst>
                  <a:ext uri="{0D108BD9-81ED-4DB2-BD59-A6C34878D82A}">
                    <a16:rowId xmlns:a16="http://schemas.microsoft.com/office/drawing/2014/main" val="376123615"/>
                  </a:ext>
                </a:extLst>
              </a:tr>
              <a:tr h="250106">
                <a:tc>
                  <a:txBody>
                    <a:bodyPr/>
                    <a:lstStyle/>
                    <a:p>
                      <a:r>
                        <a:rPr lang="mk-MK" dirty="0"/>
                        <a:t>Среден ризик</a:t>
                      </a:r>
                      <a:endParaRPr lang="en-GB" dirty="0"/>
                    </a:p>
                  </a:txBody>
                  <a:tcPr/>
                </a:tc>
                <a:tc>
                  <a:txBody>
                    <a:bodyPr/>
                    <a:lstStyle/>
                    <a:p>
                      <a:pPr algn="ctr"/>
                      <a:r>
                        <a:rPr lang="mk-MK" dirty="0"/>
                        <a:t>2</a:t>
                      </a:r>
                      <a:endParaRPr lang="en-GB" dirty="0"/>
                    </a:p>
                  </a:txBody>
                  <a:tcPr/>
                </a:tc>
                <a:tc>
                  <a:txBody>
                    <a:bodyPr/>
                    <a:lstStyle/>
                    <a:p>
                      <a:pPr algn="ctr"/>
                      <a:r>
                        <a:rPr lang="en-GB" b="1" dirty="0">
                          <a:solidFill>
                            <a:srgbClr val="C00000"/>
                          </a:solidFill>
                          <a:effectLst>
                            <a:outerShdw blurRad="38100" dist="38100" dir="2700000" algn="tl">
                              <a:srgbClr val="000000">
                                <a:alpha val="43137"/>
                              </a:srgbClr>
                            </a:outerShdw>
                          </a:effectLst>
                        </a:rPr>
                        <a:t>37%</a:t>
                      </a:r>
                    </a:p>
                  </a:txBody>
                  <a:tcPr/>
                </a:tc>
                <a:tc>
                  <a:txBody>
                    <a:bodyPr/>
                    <a:lstStyle/>
                    <a:p>
                      <a:pPr algn="ctr"/>
                      <a:r>
                        <a:rPr lang="en-GB" dirty="0"/>
                        <a:t>253</a:t>
                      </a:r>
                    </a:p>
                  </a:txBody>
                  <a:tcPr/>
                </a:tc>
                <a:extLst>
                  <a:ext uri="{0D108BD9-81ED-4DB2-BD59-A6C34878D82A}">
                    <a16:rowId xmlns:a16="http://schemas.microsoft.com/office/drawing/2014/main" val="4186638850"/>
                  </a:ext>
                </a:extLst>
              </a:tr>
              <a:tr h="250106">
                <a:tc>
                  <a:txBody>
                    <a:bodyPr/>
                    <a:lstStyle/>
                    <a:p>
                      <a:r>
                        <a:rPr lang="mk-MK" dirty="0"/>
                        <a:t>Висок ризк </a:t>
                      </a:r>
                      <a:endParaRPr lang="en-GB" dirty="0"/>
                    </a:p>
                  </a:txBody>
                  <a:tcPr/>
                </a:tc>
                <a:tc>
                  <a:txBody>
                    <a:bodyPr/>
                    <a:lstStyle/>
                    <a:p>
                      <a:pPr algn="ctr"/>
                      <a:r>
                        <a:rPr lang="en-GB" dirty="0"/>
                        <a:t>&gt;=3 </a:t>
                      </a:r>
                    </a:p>
                  </a:txBody>
                  <a:tcPr/>
                </a:tc>
                <a:tc>
                  <a:txBody>
                    <a:bodyPr/>
                    <a:lstStyle/>
                    <a:p>
                      <a:pPr algn="ctr"/>
                      <a:r>
                        <a:rPr lang="en-GB" b="1" dirty="0">
                          <a:solidFill>
                            <a:srgbClr val="C00000"/>
                          </a:solidFill>
                          <a:effectLst>
                            <a:outerShdw blurRad="38100" dist="38100" dir="2700000" algn="tl">
                              <a:srgbClr val="000000">
                                <a:alpha val="43137"/>
                              </a:srgbClr>
                            </a:outerShdw>
                          </a:effectLst>
                        </a:rPr>
                        <a:t>59%</a:t>
                      </a:r>
                    </a:p>
                  </a:txBody>
                  <a:tcPr/>
                </a:tc>
                <a:tc>
                  <a:txBody>
                    <a:bodyPr/>
                    <a:lstStyle/>
                    <a:p>
                      <a:pPr algn="ctr"/>
                      <a:r>
                        <a:rPr lang="en-GB" dirty="0"/>
                        <a:t>145</a:t>
                      </a:r>
                    </a:p>
                  </a:txBody>
                  <a:tcPr/>
                </a:tc>
                <a:extLst>
                  <a:ext uri="{0D108BD9-81ED-4DB2-BD59-A6C34878D82A}">
                    <a16:rowId xmlns:a16="http://schemas.microsoft.com/office/drawing/2014/main" val="3915301577"/>
                  </a:ext>
                </a:extLst>
              </a:tr>
            </a:tbl>
          </a:graphicData>
        </a:graphic>
      </p:graphicFrame>
      <p:pic>
        <p:nvPicPr>
          <p:cNvPr id="2" name="Picture 1">
            <a:extLst>
              <a:ext uri="{FF2B5EF4-FFF2-40B4-BE49-F238E27FC236}">
                <a16:creationId xmlns:a16="http://schemas.microsoft.com/office/drawing/2014/main" id="{BF3F8284-4635-9B8B-6486-73872C547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49896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D90C-5EA3-15A8-7C71-8B79F6C09EEB}"/>
              </a:ext>
            </a:extLst>
          </p:cNvPr>
          <p:cNvSpPr>
            <a:spLocks noGrp="1"/>
          </p:cNvSpPr>
          <p:nvPr>
            <p:ph type="title"/>
          </p:nvPr>
        </p:nvSpPr>
        <p:spPr>
          <a:xfrm>
            <a:off x="485430" y="136833"/>
            <a:ext cx="10583922" cy="1507067"/>
          </a:xfrm>
        </p:spPr>
        <p:txBody>
          <a:bodyPr>
            <a:normAutofit/>
          </a:bodyPr>
          <a:lstStyle/>
          <a:p>
            <a:pPr algn="ctr"/>
            <a:r>
              <a:rPr lang="mk-MK" sz="4400" b="1" dirty="0">
                <a:solidFill>
                  <a:srgbClr val="C00000"/>
                </a:solidFill>
                <a:effectLst>
                  <a:outerShdw blurRad="38100" dist="38100" dir="2700000" algn="tl">
                    <a:srgbClr val="000000">
                      <a:alpha val="43137"/>
                    </a:srgbClr>
                  </a:outerShdw>
                </a:effectLst>
              </a:rPr>
              <a:t>Третман или опсервација?? </a:t>
            </a:r>
            <a:endParaRPr lang="en-GB" sz="4400" b="1" dirty="0">
              <a:solidFill>
                <a:srgbClr val="C0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87D956A6-5CBE-BE2E-6716-F75EA40D913B}"/>
              </a:ext>
            </a:extLst>
          </p:cNvPr>
          <p:cNvSpPr txBox="1"/>
          <p:nvPr/>
        </p:nvSpPr>
        <p:spPr>
          <a:xfrm>
            <a:off x="369166" y="3761049"/>
            <a:ext cx="10495722" cy="2677656"/>
          </a:xfrm>
          <a:prstGeom prst="rect">
            <a:avLst/>
          </a:prstGeom>
          <a:noFill/>
        </p:spPr>
        <p:txBody>
          <a:bodyPr wrap="square" rtlCol="0">
            <a:spAutoFit/>
          </a:bodyPr>
          <a:lstStyle/>
          <a:p>
            <a:pPr marL="285750" indent="-285750">
              <a:buFont typeface="Arial" panose="020B0604020202020204" pitchFamily="34" charset="0"/>
              <a:buChar char="•"/>
            </a:pPr>
            <a:r>
              <a:rPr lang="mk-MK" sz="2400" b="1" u="sng" dirty="0">
                <a:solidFill>
                  <a:srgbClr val="C00000"/>
                </a:solidFill>
                <a:effectLst>
                  <a:outerShdw blurRad="38100" dist="38100" dir="2700000" algn="tl">
                    <a:srgbClr val="000000">
                      <a:alpha val="43137"/>
                    </a:srgbClr>
                  </a:outerShdw>
                </a:effectLst>
              </a:rPr>
              <a:t>Кога е идеално време да се започне со терапија?</a:t>
            </a:r>
          </a:p>
          <a:p>
            <a:endParaRPr lang="mk-MK" sz="2400" b="1" u="sng" dirty="0">
              <a:solidFill>
                <a:srgbClr val="C0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mk-MK" sz="2400" b="1" u="sng" dirty="0">
                <a:solidFill>
                  <a:srgbClr val="C00000"/>
                </a:solidFill>
                <a:effectLst>
                  <a:outerShdw blurRad="38100" dist="38100" dir="2700000" algn="tl">
                    <a:srgbClr val="000000">
                      <a:alpha val="43137"/>
                    </a:srgbClr>
                  </a:outerShdw>
                </a:effectLst>
              </a:rPr>
              <a:t>Која популација на пациенти треба да биде третирана?</a:t>
            </a:r>
          </a:p>
          <a:p>
            <a:r>
              <a:rPr lang="mk-MK" sz="2400" b="1" u="sng" dirty="0">
                <a:solidFill>
                  <a:srgbClr val="C00000"/>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mk-MK" sz="2400" b="1" u="sng" dirty="0">
                <a:solidFill>
                  <a:srgbClr val="C00000"/>
                </a:solidFill>
                <a:effectLst>
                  <a:outerShdw blurRad="38100" dist="38100" dir="2700000" algn="tl">
                    <a:srgbClr val="000000">
                      <a:alpha val="43137"/>
                    </a:srgbClr>
                  </a:outerShdw>
                </a:effectLst>
              </a:rPr>
              <a:t>Кој тераписики пристап ќе даде најголем бенефит?</a:t>
            </a:r>
          </a:p>
          <a:p>
            <a:endParaRPr lang="mk-MK" sz="2400" b="1" u="sng" dirty="0">
              <a:solidFill>
                <a:srgbClr val="C0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mk-MK" sz="2400" b="1" u="sng" dirty="0">
                <a:solidFill>
                  <a:srgbClr val="C00000"/>
                </a:solidFill>
                <a:effectLst>
                  <a:outerShdw blurRad="38100" dist="38100" dir="2700000" algn="tl">
                    <a:srgbClr val="000000">
                      <a:alpha val="43137"/>
                    </a:srgbClr>
                  </a:outerShdw>
                </a:effectLst>
              </a:rPr>
              <a:t>Контрола на болеста или излекување?</a:t>
            </a:r>
          </a:p>
        </p:txBody>
      </p:sp>
      <p:sp>
        <p:nvSpPr>
          <p:cNvPr id="5" name="TextBox 4">
            <a:extLst>
              <a:ext uri="{FF2B5EF4-FFF2-40B4-BE49-F238E27FC236}">
                <a16:creationId xmlns:a16="http://schemas.microsoft.com/office/drawing/2014/main" id="{4B49315D-245C-2767-86BD-CA6530A647D4}"/>
              </a:ext>
            </a:extLst>
          </p:cNvPr>
          <p:cNvSpPr txBox="1"/>
          <p:nvPr/>
        </p:nvSpPr>
        <p:spPr>
          <a:xfrm>
            <a:off x="602027" y="1686812"/>
            <a:ext cx="10933044" cy="2031325"/>
          </a:xfrm>
          <a:prstGeom prst="rect">
            <a:avLst/>
          </a:prstGeom>
          <a:noFill/>
        </p:spPr>
        <p:txBody>
          <a:bodyPr wrap="square" rtlCol="0">
            <a:spAutoFit/>
          </a:bodyPr>
          <a:lstStyle/>
          <a:p>
            <a:pPr algn="just"/>
            <a:r>
              <a:rPr lang="mk-MK" dirty="0"/>
              <a:t>Кај пациентитте со </a:t>
            </a:r>
            <a:r>
              <a:rPr lang="en-GB" dirty="0"/>
              <a:t>SM, </a:t>
            </a:r>
            <a:r>
              <a:rPr lang="mk-MK" dirty="0"/>
              <a:t>стандарден пристап со години беше </a:t>
            </a:r>
            <a:r>
              <a:rPr lang="en-GB" u="sng" dirty="0">
                <a:solidFill>
                  <a:schemeClr val="bg2"/>
                </a:solidFill>
                <a:effectLst>
                  <a:outerShdw blurRad="38100" dist="38100" dir="2700000" algn="tl">
                    <a:srgbClr val="000000">
                      <a:alpha val="43137"/>
                    </a:srgbClr>
                  </a:outerShdw>
                </a:effectLst>
              </a:rPr>
              <a:t>Watch and wait</a:t>
            </a:r>
            <a:r>
              <a:rPr lang="mk-MK" dirty="0"/>
              <a:t>, со цел избегнување на несаканите токсични ефекти на непотребниот третман. </a:t>
            </a:r>
          </a:p>
          <a:p>
            <a:pPr algn="just"/>
            <a:endParaRPr lang="mk-MK" dirty="0"/>
          </a:p>
          <a:p>
            <a:pPr algn="just"/>
            <a:r>
              <a:rPr lang="en-GB" dirty="0"/>
              <a:t> </a:t>
            </a:r>
            <a:r>
              <a:rPr lang="mk-MK" dirty="0"/>
              <a:t> </a:t>
            </a:r>
            <a:r>
              <a:rPr lang="ru-RU" dirty="0"/>
              <a:t> Со оглед на податоците од неколку клинички испитувања кои сугерираат дека раниот третман може да спречи прогресија до симптоматска ММ, сега постои дебата за тоа кој тип на СМ да се лекува, кога да се започне со лекување и кои лекови или комбинации на лекови да се користат.</a:t>
            </a:r>
            <a:endParaRPr lang="en-GB" dirty="0"/>
          </a:p>
        </p:txBody>
      </p:sp>
      <p:pic>
        <p:nvPicPr>
          <p:cNvPr id="3" name="Picture 2">
            <a:extLst>
              <a:ext uri="{FF2B5EF4-FFF2-40B4-BE49-F238E27FC236}">
                <a16:creationId xmlns:a16="http://schemas.microsoft.com/office/drawing/2014/main" id="{59D549AD-96EE-BB2E-71CC-F84234B57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8" y="5514888"/>
            <a:ext cx="1343112" cy="1343112"/>
          </a:xfrm>
          <a:prstGeom prst="rect">
            <a:avLst/>
          </a:prstGeom>
        </p:spPr>
      </p:pic>
    </p:spTree>
    <p:extLst>
      <p:ext uri="{BB962C8B-B14F-4D97-AF65-F5344CB8AC3E}">
        <p14:creationId xmlns:p14="http://schemas.microsoft.com/office/powerpoint/2010/main" val="2539180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1501</TotalTime>
  <Words>1396</Words>
  <Application>Microsoft Office PowerPoint</Application>
  <PresentationFormat>Widescreen</PresentationFormat>
  <Paragraphs>249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NexusSerif</vt:lpstr>
      <vt:lpstr>Times New Roman</vt:lpstr>
      <vt:lpstr>Wingdings</vt:lpstr>
      <vt:lpstr>Wingdings 3</vt:lpstr>
      <vt:lpstr>Slice</vt:lpstr>
      <vt:lpstr>Плазмаклеточни дискразии</vt:lpstr>
      <vt:lpstr>PowerPoint Presentation</vt:lpstr>
      <vt:lpstr>Дијагностички критериуми на плазмаклеточни дискразии </vt:lpstr>
      <vt:lpstr>Smouldering’ (бавно прогредирачки) миелом </vt:lpstr>
      <vt:lpstr>Ризик за прогресија на SM во активна болест </vt:lpstr>
      <vt:lpstr>Ризик за прогресија на SM во активна болест </vt:lpstr>
      <vt:lpstr>Модел за предвидување на ризик кон прогресија  (MAYO 2018) 1151 пациенти</vt:lpstr>
      <vt:lpstr>PowerPoint Presentation</vt:lpstr>
      <vt:lpstr>Третман или опсервација?? </vt:lpstr>
      <vt:lpstr>Стратегија на Ран тераписки пристап </vt:lpstr>
      <vt:lpstr>Рана терапија кај пациенти со висок ризик на SMM   </vt:lpstr>
      <vt:lpstr>PowerPoint Presentation</vt:lpstr>
      <vt:lpstr>MGUS  (Моноклонална гамапатија од непзнато потекло) </vt:lpstr>
      <vt:lpstr>Типови на MGUS </vt:lpstr>
      <vt:lpstr>Плазмоцитом </vt:lpstr>
      <vt:lpstr>Waldenstrom macroglobulinemia </vt:lpstr>
      <vt:lpstr>Waldenstrom macroglobulinemia </vt:lpstr>
      <vt:lpstr>АМИЛОИДОЗА</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Дијагностички критериуми на плазмаклеточни дискразии</dc:title>
  <dc:creator>Angel Jakimovski</dc:creator>
  <cp:lastModifiedBy>sanja</cp:lastModifiedBy>
  <cp:revision>54</cp:revision>
  <dcterms:created xsi:type="dcterms:W3CDTF">2022-10-18T16:01:29Z</dcterms:created>
  <dcterms:modified xsi:type="dcterms:W3CDTF">2022-11-15T07:31:08Z</dcterms:modified>
</cp:coreProperties>
</file>